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3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9" r:id="rId2"/>
    <p:sldId id="257" r:id="rId3"/>
    <p:sldId id="269" r:id="rId4"/>
    <p:sldId id="271" r:id="rId5"/>
    <p:sldId id="334" r:id="rId6"/>
    <p:sldId id="333" r:id="rId7"/>
    <p:sldId id="279" r:id="rId8"/>
    <p:sldId id="280" r:id="rId9"/>
    <p:sldId id="282" r:id="rId10"/>
    <p:sldId id="281" r:id="rId11"/>
    <p:sldId id="283" r:id="rId12"/>
    <p:sldId id="284" r:id="rId13"/>
    <p:sldId id="285" r:id="rId14"/>
    <p:sldId id="323" r:id="rId15"/>
    <p:sldId id="329" r:id="rId16"/>
    <p:sldId id="332" r:id="rId17"/>
    <p:sldId id="331" r:id="rId18"/>
    <p:sldId id="324" r:id="rId19"/>
    <p:sldId id="261" r:id="rId20"/>
    <p:sldId id="325" r:id="rId21"/>
    <p:sldId id="265" r:id="rId22"/>
    <p:sldId id="268" r:id="rId23"/>
    <p:sldId id="272" r:id="rId24"/>
    <p:sldId id="267" r:id="rId25"/>
    <p:sldId id="263" r:id="rId26"/>
  </p:sldIdLst>
  <p:sldSz cx="10058400" cy="5665788"/>
  <p:notesSz cx="9144000" cy="6858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874"/>
    <a:srgbClr val="9CC813"/>
    <a:srgbClr val="5285B4"/>
    <a:srgbClr val="FABE00"/>
    <a:srgbClr val="EEEEEE"/>
    <a:srgbClr val="F2F2F2"/>
    <a:srgbClr val="727071"/>
    <a:srgbClr val="B6B6B6"/>
    <a:srgbClr val="009FE7"/>
    <a:srgbClr val="4DB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54538" y="642938"/>
            <a:ext cx="3082925" cy="1736725"/>
          </a:xfrm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54538" y="642938"/>
            <a:ext cx="3082925" cy="1736725"/>
          </a:xfrm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54538" y="642938"/>
            <a:ext cx="3082925" cy="1736725"/>
          </a:xfrm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54538" y="642938"/>
            <a:ext cx="3082925" cy="1736725"/>
          </a:xfrm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413" y="1553150"/>
            <a:ext cx="8675370" cy="109512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96412" y="3192455"/>
            <a:ext cx="5442487" cy="9096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zh-CN" altLang="en-US" dirty="0" smtClean="0"/>
              <a:t>正文文本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77719"/>
            <a:ext cx="3244096" cy="1322017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815769"/>
            <a:ext cx="5092065" cy="402638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2825" y="1699736"/>
            <a:ext cx="3244096" cy="3148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91515" y="1508254"/>
            <a:ext cx="8675370" cy="35948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301651"/>
            <a:ext cx="2168843" cy="480149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91515" y="301651"/>
            <a:ext cx="6380798" cy="480149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224079" y="102716"/>
            <a:ext cx="2588456" cy="64711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96413" y="1553150"/>
            <a:ext cx="8675370" cy="109512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96412" y="3192455"/>
            <a:ext cx="5442487" cy="9096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zh-CN" altLang="en-US" dirty="0" smtClean="0"/>
              <a:t>正文文本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22959" y="0"/>
            <a:ext cx="6874782" cy="993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/>
              <a:t>标题 微软雅黑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" y="0"/>
            <a:ext cx="10055769" cy="56657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22959" y="0"/>
            <a:ext cx="6874782" cy="993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/>
              <a:t>标题 微软雅黑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" y="0"/>
            <a:ext cx="10055769" cy="5665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01651"/>
            <a:ext cx="8675370" cy="109512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2826" y="1388905"/>
            <a:ext cx="4255174" cy="68068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2826" y="2069586"/>
            <a:ext cx="4255174" cy="3044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92065" y="1388905"/>
            <a:ext cx="4276130" cy="68068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92065" y="2069586"/>
            <a:ext cx="4276130" cy="3044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77719"/>
            <a:ext cx="3244096" cy="1322017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76130" y="815769"/>
            <a:ext cx="5092065" cy="4026382"/>
          </a:xfrm>
          <a:prstGeom prst="rect">
            <a:avLst/>
          </a:prstGeo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2825" y="1699736"/>
            <a:ext cx="3244096" cy="3148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151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713A41B0-9431-4BB5-AB2A-49AE86549220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31845" y="5251346"/>
            <a:ext cx="3394710" cy="30165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03745" y="5251346"/>
            <a:ext cx="2263140" cy="301651"/>
          </a:xfrm>
          <a:prstGeom prst="rect">
            <a:avLst/>
          </a:prstGeom>
        </p:spPr>
        <p:txBody>
          <a:bodyPr/>
          <a:lstStyle/>
          <a:p>
            <a:fld id="{1A5123CB-36C4-4C0E-940D-86BFB21406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301651"/>
            <a:ext cx="8675370" cy="109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2" Type="http://schemas.openxmlformats.org/officeDocument/2006/relationships/tags" Target="../tags/tag31.xml"/><Relationship Id="rId16" Type="http://schemas.openxmlformats.org/officeDocument/2006/relationships/image" Target="../media/image18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image" Target="../media/image9.png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image" Target="../media/image1.png"/><Relationship Id="rId2" Type="http://schemas.openxmlformats.org/officeDocument/2006/relationships/tags" Target="../tags/tag43.xml"/><Relationship Id="rId16" Type="http://schemas.openxmlformats.org/officeDocument/2006/relationships/image" Target="../media/image9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image" Target="../media/image8.png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2" Type="http://schemas.openxmlformats.org/officeDocument/2006/relationships/tags" Target="../tags/tag55.xml"/><Relationship Id="rId16" Type="http://schemas.openxmlformats.org/officeDocument/2006/relationships/image" Target="../media/image20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9.png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2" Type="http://schemas.openxmlformats.org/officeDocument/2006/relationships/tags" Target="../tags/tag67.xml"/><Relationship Id="rId16" Type="http://schemas.openxmlformats.org/officeDocument/2006/relationships/image" Target="../media/image21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image" Target="../media/image9.png"/><Relationship Id="rId10" Type="http://schemas.openxmlformats.org/officeDocument/2006/relationships/tags" Target="../tags/tag75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20" Type="http://schemas.openxmlformats.org/officeDocument/2006/relationships/image" Target="../media/image9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10" Type="http://schemas.openxmlformats.org/officeDocument/2006/relationships/tags" Target="../tags/tag87.xml"/><Relationship Id="rId19" Type="http://schemas.openxmlformats.org/officeDocument/2006/relationships/image" Target="../media/image8.pn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image" Target="../media/image9.png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image" Target="../media/image8.png"/><Relationship Id="rId2" Type="http://schemas.openxmlformats.org/officeDocument/2006/relationships/tags" Target="../tags/tag95.xml"/><Relationship Id="rId16" Type="http://schemas.openxmlformats.org/officeDocument/2006/relationships/notesSlide" Target="../notesSlides/notesSlide3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image" Target="../media/image9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10" Type="http://schemas.openxmlformats.org/officeDocument/2006/relationships/tags" Target="../tags/tag117.xml"/><Relationship Id="rId19" Type="http://schemas.openxmlformats.org/officeDocument/2006/relationships/image" Target="../media/image8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136.xml"/><Relationship Id="rId18" Type="http://schemas.openxmlformats.org/officeDocument/2006/relationships/tags" Target="../tags/tag141.xml"/><Relationship Id="rId26" Type="http://schemas.openxmlformats.org/officeDocument/2006/relationships/tags" Target="../tags/tag149.xml"/><Relationship Id="rId39" Type="http://schemas.openxmlformats.org/officeDocument/2006/relationships/slideLayout" Target="../slideLayouts/slideLayout3.xml"/><Relationship Id="rId21" Type="http://schemas.openxmlformats.org/officeDocument/2006/relationships/tags" Target="../tags/tag144.xml"/><Relationship Id="rId34" Type="http://schemas.openxmlformats.org/officeDocument/2006/relationships/tags" Target="../tags/tag157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6" Type="http://schemas.openxmlformats.org/officeDocument/2006/relationships/tags" Target="../tags/tag139.xml"/><Relationship Id="rId20" Type="http://schemas.openxmlformats.org/officeDocument/2006/relationships/tags" Target="../tags/tag143.xml"/><Relationship Id="rId29" Type="http://schemas.openxmlformats.org/officeDocument/2006/relationships/tags" Target="../tags/tag152.xml"/><Relationship Id="rId41" Type="http://schemas.openxmlformats.org/officeDocument/2006/relationships/image" Target="../media/image9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24" Type="http://schemas.openxmlformats.org/officeDocument/2006/relationships/tags" Target="../tags/tag147.xml"/><Relationship Id="rId32" Type="http://schemas.openxmlformats.org/officeDocument/2006/relationships/tags" Target="../tags/tag155.xml"/><Relationship Id="rId37" Type="http://schemas.openxmlformats.org/officeDocument/2006/relationships/tags" Target="../tags/tag160.xml"/><Relationship Id="rId40" Type="http://schemas.openxmlformats.org/officeDocument/2006/relationships/image" Target="../media/image8.png"/><Relationship Id="rId5" Type="http://schemas.openxmlformats.org/officeDocument/2006/relationships/tags" Target="../tags/tag128.xml"/><Relationship Id="rId15" Type="http://schemas.openxmlformats.org/officeDocument/2006/relationships/tags" Target="../tags/tag138.xml"/><Relationship Id="rId23" Type="http://schemas.openxmlformats.org/officeDocument/2006/relationships/tags" Target="../tags/tag146.xml"/><Relationship Id="rId28" Type="http://schemas.openxmlformats.org/officeDocument/2006/relationships/tags" Target="../tags/tag151.xml"/><Relationship Id="rId36" Type="http://schemas.openxmlformats.org/officeDocument/2006/relationships/tags" Target="../tags/tag159.xml"/><Relationship Id="rId10" Type="http://schemas.openxmlformats.org/officeDocument/2006/relationships/tags" Target="../tags/tag133.xml"/><Relationship Id="rId19" Type="http://schemas.openxmlformats.org/officeDocument/2006/relationships/tags" Target="../tags/tag142.xml"/><Relationship Id="rId31" Type="http://schemas.openxmlformats.org/officeDocument/2006/relationships/tags" Target="../tags/tag154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tags" Target="../tags/tag137.xml"/><Relationship Id="rId22" Type="http://schemas.openxmlformats.org/officeDocument/2006/relationships/tags" Target="../tags/tag145.xml"/><Relationship Id="rId27" Type="http://schemas.openxmlformats.org/officeDocument/2006/relationships/tags" Target="../tags/tag150.xml"/><Relationship Id="rId30" Type="http://schemas.openxmlformats.org/officeDocument/2006/relationships/tags" Target="../tags/tag153.xml"/><Relationship Id="rId35" Type="http://schemas.openxmlformats.org/officeDocument/2006/relationships/tags" Target="../tags/tag158.xml"/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12" Type="http://schemas.openxmlformats.org/officeDocument/2006/relationships/tags" Target="../tags/tag135.xml"/><Relationship Id="rId17" Type="http://schemas.openxmlformats.org/officeDocument/2006/relationships/tags" Target="../tags/tag140.xml"/><Relationship Id="rId25" Type="http://schemas.openxmlformats.org/officeDocument/2006/relationships/tags" Target="../tags/tag148.xml"/><Relationship Id="rId33" Type="http://schemas.openxmlformats.org/officeDocument/2006/relationships/tags" Target="../tags/tag156.xml"/><Relationship Id="rId38" Type="http://schemas.openxmlformats.org/officeDocument/2006/relationships/tags" Target="../tags/tag1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10" Type="http://schemas.openxmlformats.org/officeDocument/2006/relationships/image" Target="../media/image9.png"/><Relationship Id="rId4" Type="http://schemas.openxmlformats.org/officeDocument/2006/relationships/tags" Target="../tags/tag165.xml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tags" Target="../tags/tag181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2" Type="http://schemas.openxmlformats.org/officeDocument/2006/relationships/tags" Target="../tags/tag170.xml"/><Relationship Id="rId16" Type="http://schemas.openxmlformats.org/officeDocument/2006/relationships/image" Target="../media/image9.pn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5" Type="http://schemas.openxmlformats.org/officeDocument/2006/relationships/tags" Target="../tags/tag173.xml"/><Relationship Id="rId15" Type="http://schemas.openxmlformats.org/officeDocument/2006/relationships/image" Target="../media/image8.png"/><Relationship Id="rId10" Type="http://schemas.openxmlformats.org/officeDocument/2006/relationships/tags" Target="../tags/tag178.xml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image" Target="../media/image9.png"/><Relationship Id="rId5" Type="http://schemas.openxmlformats.org/officeDocument/2006/relationships/tags" Target="../tags/tag186.xml"/><Relationship Id="rId10" Type="http://schemas.openxmlformats.org/officeDocument/2006/relationships/image" Target="../media/image8.png"/><Relationship Id="rId4" Type="http://schemas.openxmlformats.org/officeDocument/2006/relationships/tags" Target="../tags/tag185.xml"/><Relationship Id="rId9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image" Target="../media/image8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9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9.png"/><Relationship Id="rId5" Type="http://schemas.openxmlformats.org/officeDocument/2006/relationships/tags" Target="../tags/tag26.xml"/><Relationship Id="rId10" Type="http://schemas.openxmlformats.org/officeDocument/2006/relationships/image" Target="../media/image8.png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9" t="24015" r="48073" b="31441"/>
          <a:stretch>
            <a:fillRect/>
          </a:stretch>
        </p:blipFill>
        <p:spPr>
          <a:xfrm>
            <a:off x="2750515" y="1360628"/>
            <a:ext cx="2472538" cy="2523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7" t="2969" r="2461" b="3166"/>
          <a:stretch>
            <a:fillRect/>
          </a:stretch>
        </p:blipFill>
        <p:spPr>
          <a:xfrm>
            <a:off x="4447642" y="168250"/>
            <a:ext cx="5362041" cy="5318150"/>
          </a:xfrm>
          <a:prstGeom prst="rect">
            <a:avLst/>
          </a:prstGeom>
        </p:spPr>
      </p:pic>
      <p:sp>
        <p:nvSpPr>
          <p:cNvPr id="9" name="文本占位符 11"/>
          <p:cNvSpPr txBox="1"/>
          <p:nvPr/>
        </p:nvSpPr>
        <p:spPr>
          <a:xfrm>
            <a:off x="996413" y="2060978"/>
            <a:ext cx="5067300" cy="12652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54380" rtl="0" eaLnBrk="1" latinLnBrk="0" hangingPunct="1">
              <a:lnSpc>
                <a:spcPts val="3500"/>
              </a:lnSpc>
              <a:spcBef>
                <a:spcPts val="825"/>
              </a:spcBef>
              <a:buFont typeface="Arial" panose="020B0604020202020204" pitchFamily="34" charset="0"/>
              <a:buNone/>
              <a:defRPr sz="3500" kern="1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/>
              <a:t>转正总结及交流</a:t>
            </a:r>
          </a:p>
        </p:txBody>
      </p:sp>
      <p:sp>
        <p:nvSpPr>
          <p:cNvPr id="11" name="文本占位符 11"/>
          <p:cNvSpPr txBox="1"/>
          <p:nvPr/>
        </p:nvSpPr>
        <p:spPr>
          <a:xfrm>
            <a:off x="996413" y="3335491"/>
            <a:ext cx="2463963" cy="55815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754380" rtl="0" eaLnBrk="1" fontAlgn="auto" latinLnBrk="0" hangingPunct="1">
              <a:lnSpc>
                <a:spcPts val="1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 kern="1000" cap="none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/>
              <a:t>王俊然</a:t>
            </a:r>
          </a:p>
        </p:txBody>
      </p:sp>
      <p:sp>
        <p:nvSpPr>
          <p:cNvPr id="12" name="文本占位符 11"/>
          <p:cNvSpPr txBox="1"/>
          <p:nvPr/>
        </p:nvSpPr>
        <p:spPr>
          <a:xfrm>
            <a:off x="996413" y="4895589"/>
            <a:ext cx="5067300" cy="59857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754380" rtl="0" eaLnBrk="1" fontAlgn="auto" latinLnBrk="0" hangingPunct="1">
              <a:lnSpc>
                <a:spcPts val="3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00" kern="10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"/>
              </a:lnSpc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部门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中台研发部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电商应用开发部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83259" y="661047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1145259" y="728422"/>
            <a:ext cx="85920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组件设计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2" y="1794177"/>
            <a:ext cx="2977286" cy="35745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158" y="411315"/>
            <a:ext cx="2464262" cy="36655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290" y="2548879"/>
            <a:ext cx="2829110" cy="281989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214" y="411315"/>
            <a:ext cx="2494374" cy="4957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83259" y="661047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1145259" y="728422"/>
            <a:ext cx="859203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"/>
          <p:cNvSpPr txBox="1"/>
          <p:nvPr>
            <p:custDataLst>
              <p:tags r:id="rId1"/>
            </p:custDataLst>
          </p:nvPr>
        </p:nvSpPr>
        <p:spPr>
          <a:xfrm>
            <a:off x="766564" y="1469113"/>
            <a:ext cx="4320774" cy="118113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10" dirty="0" smtClean="0">
                <a:solidFill>
                  <a:srgbClr val="1A76DC"/>
                </a:solidFill>
                <a:latin typeface="Arial" panose="020B0604020202020204" pitchFamily="34" charset="0"/>
              </a:rPr>
              <a:t>背景：</a:t>
            </a:r>
            <a:r>
              <a:rPr lang="zh-CN" altLang="en-US" sz="1600" spc="11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大后台提供文章编辑器生成内容数据，需要在</a:t>
            </a:r>
            <a:r>
              <a:rPr lang="en-US" altLang="zh-CN" sz="1600" spc="11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APP</a:t>
            </a:r>
            <a:r>
              <a:rPr lang="zh-CN" altLang="en-US" sz="1600" spc="11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、小程序转发、展示，即一端生产、多端展示。文章非纯静态，包含了多种交互</a:t>
            </a:r>
            <a:endParaRPr lang="zh-CN" altLang="en-US" sz="1600" spc="11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3" name="椭圆 22"/>
          <p:cNvSpPr/>
          <p:nvPr>
            <p:custDataLst>
              <p:tags r:id="rId2"/>
            </p:custDataLst>
          </p:nvPr>
        </p:nvSpPr>
        <p:spPr>
          <a:xfrm>
            <a:off x="383259" y="1520035"/>
            <a:ext cx="383276" cy="383276"/>
          </a:xfrm>
          <a:prstGeom prst="ellipse">
            <a:avLst/>
          </a:prstGeom>
          <a:solidFill>
            <a:srgbClr val="F8D35E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4" name="椭圆 23"/>
          <p:cNvSpPr/>
          <p:nvPr>
            <p:custDataLst>
              <p:tags r:id="rId3"/>
            </p:custDataLst>
          </p:nvPr>
        </p:nvSpPr>
        <p:spPr>
          <a:xfrm>
            <a:off x="383259" y="2747394"/>
            <a:ext cx="383276" cy="383276"/>
          </a:xfrm>
          <a:prstGeom prst="ellipse">
            <a:avLst/>
          </a:prstGeom>
          <a:solidFill>
            <a:srgbClr val="1B6AA3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文本框 8"/>
          <p:cNvSpPr txBox="1"/>
          <p:nvPr>
            <p:custDataLst>
              <p:tags r:id="rId4"/>
            </p:custDataLst>
          </p:nvPr>
        </p:nvSpPr>
        <p:spPr>
          <a:xfrm>
            <a:off x="774184" y="2714612"/>
            <a:ext cx="4320774" cy="1181132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80" dirty="0">
                <a:solidFill>
                  <a:srgbClr val="1A76DC"/>
                </a:solidFill>
                <a:latin typeface="Arial" panose="020B0604020202020204" pitchFamily="34" charset="0"/>
                <a:sym typeface="+mn-ea"/>
              </a:rPr>
              <a:t>解法</a:t>
            </a:r>
            <a:r>
              <a:rPr lang="zh-CN" altLang="en-US" sz="1600" b="1" spc="180" dirty="0" smtClean="0">
                <a:solidFill>
                  <a:srgbClr val="1A76DC"/>
                </a:solidFill>
                <a:latin typeface="Arial" panose="020B0604020202020204" pitchFamily="34" charset="0"/>
                <a:sym typeface="+mn-ea"/>
              </a:rPr>
              <a:t>：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调研了多种方案</a:t>
            </a:r>
            <a:endParaRPr lang="en-US" altLang="zh-CN" sz="1600" spc="180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sym typeface="+mn-ea"/>
            </a:endParaRPr>
          </a:p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en-US" altLang="zh-CN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）以</a:t>
            </a:r>
            <a:r>
              <a:rPr lang="en-US" altLang="zh-CN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HTML</a:t>
            </a:r>
            <a:r>
              <a:rPr lang="zh-CN" altLang="en-US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形式生产数据，各端直接通过</a:t>
            </a:r>
            <a:r>
              <a:rPr lang="en-US" altLang="zh-CN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web-view</a:t>
            </a:r>
            <a:r>
              <a:rPr lang="zh-CN" altLang="en-US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展示</a:t>
            </a:r>
            <a:endParaRPr lang="en-US" altLang="zh-CN" sz="1200" spc="18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sym typeface="+mn-ea"/>
            </a:endParaRPr>
          </a:p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en-US" altLang="zh-CN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2</a:t>
            </a:r>
            <a:r>
              <a:rPr lang="zh-CN" altLang="en-US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）以</a:t>
            </a:r>
            <a:r>
              <a:rPr lang="en-US" altLang="zh-CN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Markdown</a:t>
            </a:r>
            <a:r>
              <a:rPr lang="zh-CN" altLang="en-US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形式生产数据，各端解析并展示</a:t>
            </a:r>
            <a:endParaRPr lang="en-US" altLang="zh-CN" sz="1200" spc="180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sym typeface="+mn-ea"/>
            </a:endParaRPr>
          </a:p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en-US" altLang="zh-CN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3</a:t>
            </a:r>
            <a:r>
              <a:rPr lang="zh-CN" altLang="en-US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）大后台拖拽生成自定义</a:t>
            </a:r>
            <a:r>
              <a:rPr lang="en-US" altLang="zh-CN" sz="1200" spc="180" dirty="0" err="1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json</a:t>
            </a:r>
            <a:r>
              <a:rPr lang="zh-CN" altLang="en-US" sz="12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数据，各端独立编写展示逻辑</a:t>
            </a:r>
            <a:endParaRPr lang="zh-CN" altLang="en-US" sz="1200" spc="18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sym typeface="+mn-ea"/>
            </a:endParaRPr>
          </a:p>
        </p:txBody>
      </p:sp>
      <p:cxnSp>
        <p:nvCxnSpPr>
          <p:cNvPr id="26" name="直接连接符 25"/>
          <p:cNvCxnSpPr>
            <a:stCxn id="23" idx="4"/>
            <a:endCxn id="24" idx="0"/>
          </p:cNvCxnSpPr>
          <p:nvPr>
            <p:custDataLst>
              <p:tags r:id="rId5"/>
            </p:custDataLst>
          </p:nvPr>
        </p:nvCxnSpPr>
        <p:spPr>
          <a:xfrm>
            <a:off x="574896" y="1903946"/>
            <a:ext cx="0" cy="843915"/>
          </a:xfrm>
          <a:prstGeom prst="line">
            <a:avLst/>
          </a:prstGeom>
          <a:noFill/>
          <a:ln w="12700" cap="flat" cmpd="sng" algn="ctr">
            <a:solidFill>
              <a:srgbClr val="F8D35E"/>
            </a:solidFill>
            <a:prstDash val="dash"/>
          </a:ln>
          <a:effectLst/>
        </p:spPr>
      </p:cxnSp>
      <p:cxnSp>
        <p:nvCxnSpPr>
          <p:cNvPr id="27" name="直接连接符 26"/>
          <p:cNvCxnSpPr/>
          <p:nvPr>
            <p:custDataLst>
              <p:tags r:id="rId6"/>
            </p:custDataLst>
          </p:nvPr>
        </p:nvCxnSpPr>
        <p:spPr>
          <a:xfrm>
            <a:off x="574896" y="3130670"/>
            <a:ext cx="0" cy="844083"/>
          </a:xfrm>
          <a:prstGeom prst="line">
            <a:avLst/>
          </a:prstGeom>
          <a:noFill/>
          <a:ln w="12700" cap="flat" cmpd="sng" algn="ctr">
            <a:solidFill>
              <a:srgbClr val="1B6AA3"/>
            </a:solidFill>
            <a:prstDash val="dash"/>
          </a:ln>
          <a:effectLst/>
        </p:spPr>
      </p:cxnSp>
      <p:sp>
        <p:nvSpPr>
          <p:cNvPr id="28" name="椭圆 27"/>
          <p:cNvSpPr/>
          <p:nvPr>
            <p:custDataLst>
              <p:tags r:id="rId7"/>
            </p:custDataLst>
          </p:nvPr>
        </p:nvSpPr>
        <p:spPr>
          <a:xfrm>
            <a:off x="383259" y="3982067"/>
            <a:ext cx="383276" cy="383276"/>
          </a:xfrm>
          <a:prstGeom prst="ellipse">
            <a:avLst/>
          </a:prstGeom>
          <a:solidFill>
            <a:srgbClr val="3FD5BA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774173" y="3959860"/>
            <a:ext cx="4669155" cy="11779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80" dirty="0">
                <a:solidFill>
                  <a:srgbClr val="1A76DC"/>
                </a:solidFill>
                <a:latin typeface="Arial" panose="020B0604020202020204" pitchFamily="34" charset="0"/>
              </a:rPr>
              <a:t>结果</a:t>
            </a:r>
            <a:r>
              <a:rPr lang="zh-CN" altLang="en-US" sz="1600" b="1" spc="180" dirty="0" smtClean="0">
                <a:solidFill>
                  <a:srgbClr val="1A76DC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综合考虑</a:t>
            </a:r>
            <a:r>
              <a:rPr lang="zh-CN" altLang="en-US" sz="1600" spc="180" dirty="0" smtClean="0">
                <a:solidFill>
                  <a:srgbClr val="0070C0"/>
                </a:solidFill>
                <a:latin typeface="Arial" panose="020B0604020202020204" pitchFamily="34" charset="0"/>
              </a:rPr>
              <a:t>兼容性、端与端差异性、可扩展性、用户体验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，最终选择了方案三，在小程序端完成开发，体验良好</a:t>
            </a:r>
            <a:endParaRPr lang="zh-CN" altLang="en-US" sz="1600" spc="18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9"/>
            </p:custDataLst>
          </p:nvPr>
        </p:nvCxnSpPr>
        <p:spPr>
          <a:xfrm>
            <a:off x="574896" y="4365343"/>
            <a:ext cx="0" cy="844083"/>
          </a:xfrm>
          <a:prstGeom prst="line">
            <a:avLst/>
          </a:prstGeom>
          <a:noFill/>
          <a:ln w="12700" cap="flat" cmpd="sng" algn="ctr">
            <a:solidFill>
              <a:srgbClr val="3FD5BA"/>
            </a:solidFill>
            <a:prstDash val="dash"/>
          </a:ln>
          <a:effectLst/>
        </p:spPr>
      </p:cxnSp>
      <p:sp>
        <p:nvSpPr>
          <p:cNvPr id="31" name="文本框 1"/>
          <p:cNvSpPr txBox="1"/>
          <p:nvPr>
            <p:custDataLst>
              <p:tags r:id="rId10"/>
            </p:custDataLst>
          </p:nvPr>
        </p:nvSpPr>
        <p:spPr>
          <a:xfrm>
            <a:off x="383260" y="1535542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 fontScale="95000"/>
          </a:bodyPr>
          <a:lstStyle/>
          <a:p>
            <a:pPr algn="ctr" defTabSz="914400"/>
            <a:r>
              <a:rPr lang="en-US" altLang="zh-CN" sz="135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黑体" panose="02010609060101010101" pitchFamily="49" charset="-122"/>
              </a:rPr>
              <a:t>01</a:t>
            </a:r>
          </a:p>
        </p:txBody>
      </p:sp>
      <p:sp>
        <p:nvSpPr>
          <p:cNvPr id="32" name="文本框 3"/>
          <p:cNvSpPr txBox="1"/>
          <p:nvPr>
            <p:custDataLst>
              <p:tags r:id="rId11"/>
            </p:custDataLst>
          </p:nvPr>
        </p:nvSpPr>
        <p:spPr>
          <a:xfrm>
            <a:off x="383260" y="2760999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 fontScale="95000"/>
          </a:bodyPr>
          <a:lstStyle/>
          <a:p>
            <a:pPr algn="ctr" defTabSz="914400"/>
            <a:r>
              <a:rPr lang="en-US" altLang="zh-CN" sz="135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02</a:t>
            </a: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383260" y="3989675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 fontScale="95000"/>
          </a:bodyPr>
          <a:lstStyle/>
          <a:p>
            <a:pPr algn="ctr" defTabSz="914400"/>
            <a:r>
              <a:rPr lang="en-US" altLang="zh-CN" sz="135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03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31166" y="1216748"/>
            <a:ext cx="3162300" cy="3821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0358" y="102716"/>
            <a:ext cx="2272198" cy="555148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83259" y="661047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1145259" y="728422"/>
            <a:ext cx="859203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2"/>
          <p:cNvSpPr txBox="1"/>
          <p:nvPr>
            <p:custDataLst>
              <p:tags r:id="rId1"/>
            </p:custDataLst>
          </p:nvPr>
        </p:nvSpPr>
        <p:spPr>
          <a:xfrm>
            <a:off x="766564" y="1518992"/>
            <a:ext cx="4320774" cy="1181132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10" dirty="0">
                <a:solidFill>
                  <a:srgbClr val="1A76DC"/>
                </a:solidFill>
                <a:latin typeface="Arial" panose="020B0604020202020204" pitchFamily="34" charset="0"/>
              </a:rPr>
              <a:t>背景</a:t>
            </a:r>
            <a:r>
              <a:rPr lang="zh-CN" altLang="en-US" sz="1600" b="1" spc="110" dirty="0" smtClean="0">
                <a:solidFill>
                  <a:srgbClr val="1A76DC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1600" spc="11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商城小程序有较多长列表场景，此前未曾做过优化，此次评论列表采用虚拟列表会有更好的用户体验。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评论列表为不定</a:t>
            </a:r>
            <a:r>
              <a:rPr lang="zh-CN" altLang="en-US" sz="1600" spc="18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高列表，在对原生小程序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官方、</a:t>
            </a:r>
            <a:r>
              <a:rPr lang="zh-CN" altLang="en-US" sz="1600" spc="18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开源方案做了深入调研后，并无可采用的已有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实现</a:t>
            </a:r>
            <a:endParaRPr lang="zh-CN" altLang="en-US" sz="1600" spc="11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2"/>
            </p:custDataLst>
          </p:nvPr>
        </p:nvSpPr>
        <p:spPr>
          <a:xfrm>
            <a:off x="383259" y="1569914"/>
            <a:ext cx="383276" cy="383276"/>
          </a:xfrm>
          <a:prstGeom prst="ellipse">
            <a:avLst/>
          </a:prstGeom>
          <a:solidFill>
            <a:srgbClr val="F8D35E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7" name="椭圆 36"/>
          <p:cNvSpPr/>
          <p:nvPr>
            <p:custDataLst>
              <p:tags r:id="rId3"/>
            </p:custDataLst>
          </p:nvPr>
        </p:nvSpPr>
        <p:spPr>
          <a:xfrm>
            <a:off x="383259" y="2797273"/>
            <a:ext cx="383276" cy="383276"/>
          </a:xfrm>
          <a:prstGeom prst="ellipse">
            <a:avLst/>
          </a:prstGeom>
          <a:solidFill>
            <a:srgbClr val="1B6AA3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8" name="文本框 8"/>
          <p:cNvSpPr txBox="1"/>
          <p:nvPr>
            <p:custDataLst>
              <p:tags r:id="rId4"/>
            </p:custDataLst>
          </p:nvPr>
        </p:nvSpPr>
        <p:spPr>
          <a:xfrm>
            <a:off x="774184" y="2764491"/>
            <a:ext cx="4320774" cy="1181132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80" dirty="0">
                <a:solidFill>
                  <a:srgbClr val="1A76DC"/>
                </a:solidFill>
                <a:latin typeface="Arial" panose="020B0604020202020204" pitchFamily="34" charset="0"/>
                <a:sym typeface="+mn-ea"/>
              </a:rPr>
              <a:t>解法</a:t>
            </a:r>
            <a:r>
              <a:rPr lang="zh-CN" altLang="en-US" sz="1600" b="1" spc="180" dirty="0" smtClean="0">
                <a:solidFill>
                  <a:srgbClr val="1A76DC"/>
                </a:solidFill>
                <a:latin typeface="Arial" panose="020B0604020202020204" pitchFamily="34" charset="0"/>
                <a:sym typeface="+mn-ea"/>
              </a:rPr>
              <a:t>：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通过对虚拟列表原理的理解，结合小程序的特点，</a:t>
            </a:r>
            <a:r>
              <a:rPr lang="en-US" altLang="zh-CN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0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到</a:t>
            </a:r>
            <a:r>
              <a:rPr lang="en-US" altLang="zh-CN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实现了不定高虚拟滚动组件，且支持数据懒加载，通过对数据切割、分组、懒加载的方式，在元素渲染量、</a:t>
            </a:r>
            <a:r>
              <a:rPr lang="en-US" altLang="zh-CN" sz="1600" spc="180" dirty="0" err="1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api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触发频次和数据量层面尽可能做了最大的优化</a:t>
            </a:r>
            <a:endParaRPr lang="zh-CN" altLang="en-US" sz="1600" spc="18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sym typeface="+mn-ea"/>
            </a:endParaRPr>
          </a:p>
        </p:txBody>
      </p:sp>
      <p:cxnSp>
        <p:nvCxnSpPr>
          <p:cNvPr id="39" name="直接连接符 38"/>
          <p:cNvCxnSpPr>
            <a:stCxn id="36" idx="4"/>
            <a:endCxn id="37" idx="0"/>
          </p:cNvCxnSpPr>
          <p:nvPr>
            <p:custDataLst>
              <p:tags r:id="rId5"/>
            </p:custDataLst>
          </p:nvPr>
        </p:nvCxnSpPr>
        <p:spPr>
          <a:xfrm>
            <a:off x="574896" y="1953825"/>
            <a:ext cx="0" cy="843915"/>
          </a:xfrm>
          <a:prstGeom prst="line">
            <a:avLst/>
          </a:prstGeom>
          <a:noFill/>
          <a:ln w="12700" cap="flat" cmpd="sng" algn="ctr">
            <a:solidFill>
              <a:srgbClr val="F8D35E"/>
            </a:solidFill>
            <a:prstDash val="dash"/>
          </a:ln>
          <a:effectLst/>
        </p:spPr>
      </p:cxnSp>
      <p:cxnSp>
        <p:nvCxnSpPr>
          <p:cNvPr id="40" name="直接连接符 39"/>
          <p:cNvCxnSpPr/>
          <p:nvPr>
            <p:custDataLst>
              <p:tags r:id="rId6"/>
            </p:custDataLst>
          </p:nvPr>
        </p:nvCxnSpPr>
        <p:spPr>
          <a:xfrm>
            <a:off x="574896" y="3180549"/>
            <a:ext cx="0" cy="844083"/>
          </a:xfrm>
          <a:prstGeom prst="line">
            <a:avLst/>
          </a:prstGeom>
          <a:noFill/>
          <a:ln w="12700" cap="flat" cmpd="sng" algn="ctr">
            <a:solidFill>
              <a:srgbClr val="1B6AA3"/>
            </a:solidFill>
            <a:prstDash val="dash"/>
          </a:ln>
          <a:effectLst/>
        </p:spPr>
      </p:cxnSp>
      <p:sp>
        <p:nvSpPr>
          <p:cNvPr id="41" name="椭圆 40"/>
          <p:cNvSpPr/>
          <p:nvPr>
            <p:custDataLst>
              <p:tags r:id="rId7"/>
            </p:custDataLst>
          </p:nvPr>
        </p:nvSpPr>
        <p:spPr>
          <a:xfrm>
            <a:off x="383259" y="4031946"/>
            <a:ext cx="383276" cy="383276"/>
          </a:xfrm>
          <a:prstGeom prst="ellipse">
            <a:avLst/>
          </a:prstGeom>
          <a:solidFill>
            <a:srgbClr val="3FD5BA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774173" y="4009739"/>
            <a:ext cx="4669155" cy="11779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80" dirty="0">
                <a:solidFill>
                  <a:srgbClr val="1A76DC"/>
                </a:solidFill>
                <a:latin typeface="Arial" panose="020B0604020202020204" pitchFamily="34" charset="0"/>
              </a:rPr>
              <a:t>结果</a:t>
            </a:r>
            <a:r>
              <a:rPr lang="zh-CN" altLang="en-US" sz="1600" b="1" spc="180" dirty="0" smtClean="0">
                <a:solidFill>
                  <a:srgbClr val="1A76DC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评论列表能够丝滑支持上千、上万条的评论数据，避免页面卡顿，提升了用户体验</a:t>
            </a:r>
            <a:endParaRPr lang="zh-CN" altLang="en-US" sz="1600" spc="18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9"/>
            </p:custDataLst>
          </p:nvPr>
        </p:nvCxnSpPr>
        <p:spPr>
          <a:xfrm>
            <a:off x="574896" y="4415222"/>
            <a:ext cx="0" cy="844083"/>
          </a:xfrm>
          <a:prstGeom prst="line">
            <a:avLst/>
          </a:prstGeom>
          <a:noFill/>
          <a:ln w="12700" cap="flat" cmpd="sng" algn="ctr">
            <a:solidFill>
              <a:srgbClr val="3FD5BA"/>
            </a:solidFill>
            <a:prstDash val="dash"/>
          </a:ln>
          <a:effectLst/>
        </p:spPr>
      </p:cxnSp>
      <p:sp>
        <p:nvSpPr>
          <p:cNvPr id="44" name="文本框 1"/>
          <p:cNvSpPr txBox="1"/>
          <p:nvPr>
            <p:custDataLst>
              <p:tags r:id="rId10"/>
            </p:custDataLst>
          </p:nvPr>
        </p:nvSpPr>
        <p:spPr>
          <a:xfrm>
            <a:off x="383260" y="1585421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 fontScale="95000"/>
          </a:bodyPr>
          <a:lstStyle/>
          <a:p>
            <a:pPr algn="ctr" defTabSz="914400"/>
            <a:r>
              <a:rPr lang="en-US" altLang="zh-CN" sz="135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黑体" panose="02010609060101010101" pitchFamily="49" charset="-122"/>
              </a:rPr>
              <a:t>01</a:t>
            </a:r>
          </a:p>
        </p:txBody>
      </p:sp>
      <p:sp>
        <p:nvSpPr>
          <p:cNvPr id="45" name="文本框 3"/>
          <p:cNvSpPr txBox="1"/>
          <p:nvPr>
            <p:custDataLst>
              <p:tags r:id="rId11"/>
            </p:custDataLst>
          </p:nvPr>
        </p:nvSpPr>
        <p:spPr>
          <a:xfrm>
            <a:off x="383260" y="2810878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 fontScale="95000"/>
          </a:bodyPr>
          <a:lstStyle/>
          <a:p>
            <a:pPr algn="ctr" defTabSz="914400"/>
            <a:r>
              <a:rPr lang="en-US" altLang="zh-CN" sz="135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02</a:t>
            </a:r>
          </a:p>
        </p:txBody>
      </p:sp>
      <p:sp>
        <p:nvSpPr>
          <p:cNvPr id="46" name="文本框 45"/>
          <p:cNvSpPr txBox="1"/>
          <p:nvPr>
            <p:custDataLst>
              <p:tags r:id="rId12"/>
            </p:custDataLst>
          </p:nvPr>
        </p:nvSpPr>
        <p:spPr>
          <a:xfrm>
            <a:off x="383260" y="4039554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 fontScale="95000"/>
          </a:bodyPr>
          <a:lstStyle/>
          <a:p>
            <a:pPr algn="ctr" defTabSz="914400"/>
            <a:r>
              <a:rPr lang="en-US" altLang="zh-CN" sz="135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03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t="7448" r="69446" b="81130"/>
          <a:stretch>
            <a:fillRect/>
          </a:stretch>
        </p:blipFill>
        <p:spPr>
          <a:xfrm>
            <a:off x="7576457" y="102716"/>
            <a:ext cx="2319050" cy="579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83259" y="661047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1145259" y="728422"/>
            <a:ext cx="859203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72773" y="4979988"/>
            <a:ext cx="7143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2"/>
          <p:cNvSpPr txBox="1"/>
          <p:nvPr>
            <p:custDataLst>
              <p:tags r:id="rId1"/>
            </p:custDataLst>
          </p:nvPr>
        </p:nvSpPr>
        <p:spPr>
          <a:xfrm>
            <a:off x="766564" y="1518992"/>
            <a:ext cx="4320774" cy="11811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10" dirty="0">
                <a:solidFill>
                  <a:srgbClr val="1A76DC"/>
                </a:solidFill>
                <a:latin typeface="Arial" panose="020B0604020202020204" pitchFamily="34" charset="0"/>
              </a:rPr>
              <a:t>背景</a:t>
            </a:r>
            <a:r>
              <a:rPr lang="zh-CN" altLang="en-US" sz="1600" b="1" spc="110" dirty="0" smtClean="0">
                <a:solidFill>
                  <a:srgbClr val="1A76DC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1600" spc="11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内容玩法存在多视频同时出现的场景。同时播放，不仅影响用户体验，也存在性能问题</a:t>
            </a:r>
            <a:endParaRPr lang="zh-CN" altLang="en-US" sz="1600" spc="11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2"/>
            </p:custDataLst>
          </p:nvPr>
        </p:nvSpPr>
        <p:spPr>
          <a:xfrm>
            <a:off x="383259" y="1569914"/>
            <a:ext cx="383276" cy="383276"/>
          </a:xfrm>
          <a:prstGeom prst="ellipse">
            <a:avLst/>
          </a:prstGeom>
          <a:solidFill>
            <a:srgbClr val="F8D35E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7" name="椭圆 36"/>
          <p:cNvSpPr/>
          <p:nvPr>
            <p:custDataLst>
              <p:tags r:id="rId3"/>
            </p:custDataLst>
          </p:nvPr>
        </p:nvSpPr>
        <p:spPr>
          <a:xfrm>
            <a:off x="383259" y="2797273"/>
            <a:ext cx="383276" cy="383276"/>
          </a:xfrm>
          <a:prstGeom prst="ellipse">
            <a:avLst/>
          </a:prstGeom>
          <a:solidFill>
            <a:srgbClr val="1B6AA3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8" name="文本框 8"/>
          <p:cNvSpPr txBox="1"/>
          <p:nvPr>
            <p:custDataLst>
              <p:tags r:id="rId4"/>
            </p:custDataLst>
          </p:nvPr>
        </p:nvSpPr>
        <p:spPr>
          <a:xfrm>
            <a:off x="774184" y="2764491"/>
            <a:ext cx="4320774" cy="118113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80" dirty="0">
                <a:solidFill>
                  <a:srgbClr val="1A76DC"/>
                </a:solidFill>
                <a:latin typeface="Arial" panose="020B0604020202020204" pitchFamily="34" charset="0"/>
                <a:sym typeface="+mn-ea"/>
              </a:rPr>
              <a:t>解法</a:t>
            </a:r>
            <a:r>
              <a:rPr lang="zh-CN" altLang="en-US" sz="1600" b="1" spc="180" dirty="0" smtClean="0">
                <a:solidFill>
                  <a:srgbClr val="1A76DC"/>
                </a:solidFill>
                <a:latin typeface="Arial" panose="020B0604020202020204" pitchFamily="34" charset="0"/>
                <a:sym typeface="+mn-ea"/>
              </a:rPr>
              <a:t>：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对单个视频做懒加载，多视频做单例播放控制。同时考虑开发便捷性，避免将控制逻辑混入业务代码，做到对业务代码地</a:t>
            </a:r>
            <a:r>
              <a:rPr lang="en-US" altLang="zh-CN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0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侵入，后续有相同业务，改造成本极低</a:t>
            </a:r>
            <a:endParaRPr lang="zh-CN" altLang="en-US" sz="1600" spc="18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sym typeface="+mn-ea"/>
            </a:endParaRPr>
          </a:p>
        </p:txBody>
      </p:sp>
      <p:cxnSp>
        <p:nvCxnSpPr>
          <p:cNvPr id="39" name="直接连接符 38"/>
          <p:cNvCxnSpPr>
            <a:stCxn id="36" idx="4"/>
            <a:endCxn id="37" idx="0"/>
          </p:cNvCxnSpPr>
          <p:nvPr>
            <p:custDataLst>
              <p:tags r:id="rId5"/>
            </p:custDataLst>
          </p:nvPr>
        </p:nvCxnSpPr>
        <p:spPr>
          <a:xfrm>
            <a:off x="574896" y="1953825"/>
            <a:ext cx="0" cy="843915"/>
          </a:xfrm>
          <a:prstGeom prst="line">
            <a:avLst/>
          </a:prstGeom>
          <a:noFill/>
          <a:ln w="12700" cap="flat" cmpd="sng" algn="ctr">
            <a:solidFill>
              <a:srgbClr val="F8D35E"/>
            </a:solidFill>
            <a:prstDash val="dash"/>
          </a:ln>
          <a:effectLst/>
        </p:spPr>
      </p:cxnSp>
      <p:cxnSp>
        <p:nvCxnSpPr>
          <p:cNvPr id="40" name="直接连接符 39"/>
          <p:cNvCxnSpPr/>
          <p:nvPr>
            <p:custDataLst>
              <p:tags r:id="rId6"/>
            </p:custDataLst>
          </p:nvPr>
        </p:nvCxnSpPr>
        <p:spPr>
          <a:xfrm>
            <a:off x="574896" y="3180549"/>
            <a:ext cx="0" cy="844083"/>
          </a:xfrm>
          <a:prstGeom prst="line">
            <a:avLst/>
          </a:prstGeom>
          <a:noFill/>
          <a:ln w="12700" cap="flat" cmpd="sng" algn="ctr">
            <a:solidFill>
              <a:srgbClr val="1B6AA3"/>
            </a:solidFill>
            <a:prstDash val="dash"/>
          </a:ln>
          <a:effectLst/>
        </p:spPr>
      </p:cxnSp>
      <p:sp>
        <p:nvSpPr>
          <p:cNvPr id="41" name="椭圆 40"/>
          <p:cNvSpPr/>
          <p:nvPr>
            <p:custDataLst>
              <p:tags r:id="rId7"/>
            </p:custDataLst>
          </p:nvPr>
        </p:nvSpPr>
        <p:spPr>
          <a:xfrm>
            <a:off x="383259" y="4031946"/>
            <a:ext cx="383276" cy="383276"/>
          </a:xfrm>
          <a:prstGeom prst="ellipse">
            <a:avLst/>
          </a:prstGeom>
          <a:solidFill>
            <a:srgbClr val="3FD5BA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774173" y="4009739"/>
            <a:ext cx="4669155" cy="11779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80" dirty="0">
                <a:solidFill>
                  <a:srgbClr val="1A76DC"/>
                </a:solidFill>
                <a:latin typeface="Arial" panose="020B0604020202020204" pitchFamily="34" charset="0"/>
              </a:rPr>
              <a:t>结果</a:t>
            </a:r>
            <a:r>
              <a:rPr lang="zh-CN" altLang="en-US" sz="1600" b="1" spc="180" dirty="0" smtClean="0">
                <a:solidFill>
                  <a:srgbClr val="1A76DC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做了一套联动组件</a:t>
            </a:r>
            <a:endParaRPr lang="en-US" altLang="zh-CN" sz="1600" spc="180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en-US" altLang="zh-CN" sz="1600" spc="180" dirty="0" err="1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LazyVideo</a:t>
            </a:r>
            <a:r>
              <a:rPr lang="zh-CN" altLang="en-US" sz="1600" spc="18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600" spc="180" dirty="0" err="1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LazyVideoController</a:t>
            </a:r>
            <a:endParaRPr lang="en-US" altLang="zh-CN" sz="1600" spc="180" dirty="0" smtClean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无需修改</a:t>
            </a:r>
            <a:r>
              <a:rPr lang="en-US" altLang="zh-CN" sz="1600" spc="180" dirty="0" err="1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js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代码，直接使用标签套用</a:t>
            </a:r>
            <a:endParaRPr lang="zh-CN" altLang="en-US" sz="1600" spc="18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9"/>
            </p:custDataLst>
          </p:nvPr>
        </p:nvCxnSpPr>
        <p:spPr>
          <a:xfrm>
            <a:off x="574896" y="4415222"/>
            <a:ext cx="0" cy="844083"/>
          </a:xfrm>
          <a:prstGeom prst="line">
            <a:avLst/>
          </a:prstGeom>
          <a:noFill/>
          <a:ln w="12700" cap="flat" cmpd="sng" algn="ctr">
            <a:solidFill>
              <a:srgbClr val="3FD5BA"/>
            </a:solidFill>
            <a:prstDash val="dash"/>
          </a:ln>
          <a:effectLst/>
        </p:spPr>
      </p:cxnSp>
      <p:sp>
        <p:nvSpPr>
          <p:cNvPr id="44" name="文本框 1"/>
          <p:cNvSpPr txBox="1"/>
          <p:nvPr>
            <p:custDataLst>
              <p:tags r:id="rId10"/>
            </p:custDataLst>
          </p:nvPr>
        </p:nvSpPr>
        <p:spPr>
          <a:xfrm>
            <a:off x="383260" y="1585421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 fontScale="95000"/>
          </a:bodyPr>
          <a:lstStyle/>
          <a:p>
            <a:pPr algn="ctr" defTabSz="914400"/>
            <a:r>
              <a:rPr lang="en-US" altLang="zh-CN" sz="135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黑体" panose="02010609060101010101" pitchFamily="49" charset="-122"/>
              </a:rPr>
              <a:t>01</a:t>
            </a:r>
          </a:p>
        </p:txBody>
      </p:sp>
      <p:sp>
        <p:nvSpPr>
          <p:cNvPr id="45" name="文本框 3"/>
          <p:cNvSpPr txBox="1"/>
          <p:nvPr>
            <p:custDataLst>
              <p:tags r:id="rId11"/>
            </p:custDataLst>
          </p:nvPr>
        </p:nvSpPr>
        <p:spPr>
          <a:xfrm>
            <a:off x="383260" y="2810878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 fontScale="95000"/>
          </a:bodyPr>
          <a:lstStyle/>
          <a:p>
            <a:pPr algn="ctr" defTabSz="914400"/>
            <a:r>
              <a:rPr lang="en-US" altLang="zh-CN" sz="135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02</a:t>
            </a:r>
          </a:p>
        </p:txBody>
      </p:sp>
      <p:sp>
        <p:nvSpPr>
          <p:cNvPr id="46" name="文本框 45"/>
          <p:cNvSpPr txBox="1"/>
          <p:nvPr>
            <p:custDataLst>
              <p:tags r:id="rId12"/>
            </p:custDataLst>
          </p:nvPr>
        </p:nvSpPr>
        <p:spPr>
          <a:xfrm>
            <a:off x="383260" y="4039554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 fontScale="95000"/>
          </a:bodyPr>
          <a:lstStyle/>
          <a:p>
            <a:pPr algn="ctr" defTabSz="914400"/>
            <a:r>
              <a:rPr lang="en-US" altLang="zh-CN" sz="135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03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2060" y="972185"/>
            <a:ext cx="2306955" cy="4376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83259" y="661047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1145259" y="728422"/>
            <a:ext cx="8592035" cy="67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技术创新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72773" y="4979988"/>
            <a:ext cx="7143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070" y="989965"/>
            <a:ext cx="5332730" cy="4104640"/>
          </a:xfrm>
          <a:prstGeom prst="rect">
            <a:avLst/>
          </a:prstGeom>
        </p:spPr>
      </p:pic>
      <p:sp>
        <p:nvSpPr>
          <p:cNvPr id="10" name="文本框 2"/>
          <p:cNvSpPr txBox="1"/>
          <p:nvPr>
            <p:custDataLst>
              <p:tags r:id="rId1"/>
            </p:custDataLst>
          </p:nvPr>
        </p:nvSpPr>
        <p:spPr>
          <a:xfrm>
            <a:off x="766564" y="1518992"/>
            <a:ext cx="4320774" cy="118113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10" dirty="0">
                <a:solidFill>
                  <a:srgbClr val="1A76DC"/>
                </a:solidFill>
                <a:latin typeface="Arial" panose="020B0604020202020204" pitchFamily="34" charset="0"/>
              </a:rPr>
              <a:t>背景</a:t>
            </a:r>
            <a:r>
              <a:rPr lang="zh-CN" altLang="en-US" sz="1600" b="1" spc="110" dirty="0" smtClean="0">
                <a:solidFill>
                  <a:srgbClr val="1A76DC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1600" spc="11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为了避免接口数据类型出错导致页面报错影响用户使用，需要对接口数据做运行时类型校验，在类型错误时完成类型纠正，避免页面报错</a:t>
            </a: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383259" y="1569914"/>
            <a:ext cx="383276" cy="383276"/>
          </a:xfrm>
          <a:prstGeom prst="ellipse">
            <a:avLst/>
          </a:prstGeom>
          <a:solidFill>
            <a:srgbClr val="F8D35E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383259" y="2797273"/>
            <a:ext cx="383276" cy="383276"/>
          </a:xfrm>
          <a:prstGeom prst="ellipse">
            <a:avLst/>
          </a:prstGeom>
          <a:solidFill>
            <a:srgbClr val="1B6AA3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文本框 8"/>
          <p:cNvSpPr txBox="1"/>
          <p:nvPr>
            <p:custDataLst>
              <p:tags r:id="rId4"/>
            </p:custDataLst>
          </p:nvPr>
        </p:nvSpPr>
        <p:spPr>
          <a:xfrm>
            <a:off x="774184" y="2764491"/>
            <a:ext cx="4320774" cy="118113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80" dirty="0">
                <a:solidFill>
                  <a:srgbClr val="1A76DC"/>
                </a:solidFill>
                <a:latin typeface="Arial" panose="020B0604020202020204" pitchFamily="34" charset="0"/>
                <a:sym typeface="+mn-ea"/>
              </a:rPr>
              <a:t>解法</a:t>
            </a:r>
            <a:r>
              <a:rPr lang="zh-CN" altLang="en-US" sz="1600" b="1" spc="180" dirty="0" smtClean="0">
                <a:solidFill>
                  <a:srgbClr val="1A76DC"/>
                </a:solidFill>
                <a:latin typeface="Arial" panose="020B0604020202020204" pitchFamily="34" charset="0"/>
                <a:sym typeface="+mn-ea"/>
              </a:rPr>
              <a:t>：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调研多种方案后，选择使用较为成熟的</a:t>
            </a:r>
            <a:r>
              <a:rPr lang="en-US" altLang="zh-CN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zod.js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库，能够完全对标</a:t>
            </a:r>
            <a:r>
              <a:rPr lang="en-US" altLang="zh-CN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ts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sym typeface="+mn-ea"/>
              </a:rPr>
              <a:t>的类型声明。对其基础方法做了封装，实现错误捕获、类型转换、日志上报</a:t>
            </a:r>
          </a:p>
        </p:txBody>
      </p:sp>
      <p:cxnSp>
        <p:nvCxnSpPr>
          <p:cNvPr id="14" name="直接连接符 13"/>
          <p:cNvCxnSpPr>
            <a:stCxn id="11" idx="4"/>
            <a:endCxn id="12" idx="0"/>
          </p:cNvCxnSpPr>
          <p:nvPr>
            <p:custDataLst>
              <p:tags r:id="rId5"/>
            </p:custDataLst>
          </p:nvPr>
        </p:nvCxnSpPr>
        <p:spPr>
          <a:xfrm>
            <a:off x="574896" y="1953825"/>
            <a:ext cx="0" cy="843915"/>
          </a:xfrm>
          <a:prstGeom prst="line">
            <a:avLst/>
          </a:prstGeom>
          <a:noFill/>
          <a:ln w="12700" cap="flat" cmpd="sng" algn="ctr">
            <a:solidFill>
              <a:srgbClr val="F8D35E"/>
            </a:solidFill>
            <a:prstDash val="dash"/>
          </a:ln>
          <a:effectLst/>
        </p:spPr>
      </p:cxnSp>
      <p:cxnSp>
        <p:nvCxnSpPr>
          <p:cNvPr id="15" name="直接连接符 14"/>
          <p:cNvCxnSpPr/>
          <p:nvPr>
            <p:custDataLst>
              <p:tags r:id="rId6"/>
            </p:custDataLst>
          </p:nvPr>
        </p:nvCxnSpPr>
        <p:spPr>
          <a:xfrm>
            <a:off x="574896" y="3180549"/>
            <a:ext cx="0" cy="844083"/>
          </a:xfrm>
          <a:prstGeom prst="line">
            <a:avLst/>
          </a:prstGeom>
          <a:noFill/>
          <a:ln w="12700" cap="flat" cmpd="sng" algn="ctr">
            <a:solidFill>
              <a:srgbClr val="1B6AA3"/>
            </a:solidFill>
            <a:prstDash val="dash"/>
          </a:ln>
          <a:effectLst/>
        </p:spPr>
      </p:cxn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>
            <a:off x="383259" y="4031946"/>
            <a:ext cx="383276" cy="383276"/>
          </a:xfrm>
          <a:prstGeom prst="ellipse">
            <a:avLst/>
          </a:prstGeom>
          <a:solidFill>
            <a:srgbClr val="3FD5BA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5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774173" y="4009739"/>
            <a:ext cx="4669155" cy="1177925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lstStyle/>
          <a:p>
            <a:pPr defTabSz="914400">
              <a:lnSpc>
                <a:spcPct val="120000"/>
              </a:lnSpc>
              <a:spcAft>
                <a:spcPts val="800"/>
              </a:spcAft>
              <a:buSzPct val="100000"/>
            </a:pPr>
            <a:r>
              <a:rPr lang="zh-CN" altLang="en-US" sz="1600" b="1" spc="180" dirty="0">
                <a:solidFill>
                  <a:srgbClr val="1A76DC"/>
                </a:solidFill>
                <a:latin typeface="Arial" panose="020B0604020202020204" pitchFamily="34" charset="0"/>
              </a:rPr>
              <a:t>结果</a:t>
            </a:r>
            <a:r>
              <a:rPr lang="zh-CN" altLang="en-US" sz="1600" b="1" spc="180" dirty="0" smtClean="0">
                <a:solidFill>
                  <a:srgbClr val="1A76DC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跑通了一套接口定义、类型校验器声明、业务使用的完整流程；且首次在商城小程序里引入了</a:t>
            </a:r>
            <a:r>
              <a:rPr lang="en-US" altLang="zh-CN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ts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，内容玩法全模块、全流程有良好的静态类型提示推导，给后续项目迭代使用</a:t>
            </a:r>
            <a:r>
              <a:rPr lang="en-US" altLang="zh-CN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ts</a:t>
            </a:r>
            <a:r>
              <a:rPr lang="zh-CN" altLang="en-US" sz="1600" spc="18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</a:rPr>
              <a:t>推导类型提供良好的模板</a:t>
            </a:r>
          </a:p>
        </p:txBody>
      </p:sp>
      <p:cxnSp>
        <p:nvCxnSpPr>
          <p:cNvPr id="18" name="直接连接符 17"/>
          <p:cNvCxnSpPr/>
          <p:nvPr>
            <p:custDataLst>
              <p:tags r:id="rId9"/>
            </p:custDataLst>
          </p:nvPr>
        </p:nvCxnSpPr>
        <p:spPr>
          <a:xfrm>
            <a:off x="574896" y="4415222"/>
            <a:ext cx="0" cy="844083"/>
          </a:xfrm>
          <a:prstGeom prst="line">
            <a:avLst/>
          </a:prstGeom>
          <a:noFill/>
          <a:ln w="12700" cap="flat" cmpd="sng" algn="ctr">
            <a:solidFill>
              <a:srgbClr val="3FD5BA"/>
            </a:solidFill>
            <a:prstDash val="dash"/>
          </a:ln>
          <a:effectLst/>
        </p:spPr>
      </p:cxnSp>
      <p:sp>
        <p:nvSpPr>
          <p:cNvPr id="19" name="文本框 1"/>
          <p:cNvSpPr txBox="1"/>
          <p:nvPr>
            <p:custDataLst>
              <p:tags r:id="rId10"/>
            </p:custDataLst>
          </p:nvPr>
        </p:nvSpPr>
        <p:spPr>
          <a:xfrm>
            <a:off x="383260" y="1585421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 defTabSz="914400"/>
            <a:r>
              <a:rPr lang="en-US" altLang="zh-CN" sz="135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/>
                <a:ea typeface="黑体" panose="02010609060101010101" pitchFamily="49" charset="-122"/>
              </a:rPr>
              <a:t>01</a:t>
            </a:r>
          </a:p>
        </p:txBody>
      </p:sp>
      <p:sp>
        <p:nvSpPr>
          <p:cNvPr id="20" name="文本框 3"/>
          <p:cNvSpPr txBox="1"/>
          <p:nvPr>
            <p:custDataLst>
              <p:tags r:id="rId11"/>
            </p:custDataLst>
          </p:nvPr>
        </p:nvSpPr>
        <p:spPr>
          <a:xfrm>
            <a:off x="383260" y="2810878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 defTabSz="914400"/>
            <a:r>
              <a:rPr lang="en-US" altLang="zh-CN" sz="135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02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383260" y="4039554"/>
            <a:ext cx="383271" cy="36630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 defTabSz="914400"/>
            <a:r>
              <a:rPr lang="en-US" altLang="zh-CN" sz="1350" b="1" dirty="0">
                <a:solidFill>
                  <a:prstClr val="white"/>
                </a:solidFill>
                <a:latin typeface="Arial" panose="020B0604020202020204"/>
                <a:ea typeface="黑体" panose="02010609060101010101" pitchFamily="49" charset="-122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9007" y="1855861"/>
            <a:ext cx="2114883" cy="1340882"/>
          </a:xfrm>
        </p:spPr>
        <p:txBody>
          <a:bodyPr anchor="b" anchorCtr="0"/>
          <a:lstStyle/>
          <a:p>
            <a:pPr algn="ctr"/>
            <a:r>
              <a:rPr lang="en-US" altLang="zh-CN" sz="1800" dirty="0" smtClean="0"/>
              <a:t>02 </a:t>
            </a:r>
            <a:r>
              <a:rPr lang="zh-CN" altLang="en-US" sz="1800" b="1" dirty="0" smtClean="0"/>
              <a:t>小</a:t>
            </a:r>
            <a:r>
              <a:rPr lang="zh-CN" altLang="en-US" sz="1800" b="1" dirty="0"/>
              <a:t>程序商城订单</a:t>
            </a:r>
            <a:r>
              <a:rPr lang="zh-CN" altLang="en-US" sz="1800" b="1" dirty="0" smtClean="0"/>
              <a:t>重构</a:t>
            </a:r>
            <a:endParaRPr lang="zh-CN" altLang="en-US" sz="1800" dirty="0"/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22364" y="3552015"/>
            <a:ext cx="1779603" cy="103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85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1489488" y="783598"/>
            <a:ext cx="7336869" cy="4098274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485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8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55089" y="1787537"/>
            <a:ext cx="762000" cy="618973"/>
            <a:chOff x="459459" y="210344"/>
            <a:chExt cx="762000" cy="618973"/>
          </a:xfrm>
        </p:grpSpPr>
        <p:pic>
          <p:nvPicPr>
            <p:cNvPr id="9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6002353" y="3010271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工作成果</a:t>
            </a: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5779135" y="3255645"/>
            <a:ext cx="3086100" cy="6959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2" indent="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3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扩展虚拟滚动组件功能，使</a:t>
            </a: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支持多列</a:t>
            </a:r>
            <a:endParaRPr lang="zh-CN" altLang="en-US" sz="1330" dirty="0" smtClean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  <a:p>
            <a:pPr indent="0" fontAlgn="auto">
              <a:lnSpc>
                <a:spcPct val="150000"/>
              </a:lnSpc>
              <a:spcAft>
                <a:spcPts val="0"/>
              </a:spcAft>
            </a:pPr>
            <a:endParaRPr lang="zh-CN" altLang="en-US" sz="1330" dirty="0" smtClean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  <a:p>
            <a:pPr lvl="2" indent="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3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6286909" y="1103101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工作成果</a:t>
            </a: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286909" y="1562598"/>
            <a:ext cx="2311402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已完成整体功能开发，正在联调中</a:t>
            </a:r>
          </a:p>
          <a:p>
            <a:pPr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理解</a:t>
            </a: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代码逻辑，对原有的重复代码、冗余逻辑做了优化瘦身</a:t>
            </a:r>
          </a:p>
          <a:p>
            <a:pPr indent="0" algn="l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330" dirty="0" smtClean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3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39007" y="3597884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工作内容</a:t>
            </a: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1665179" y="3995063"/>
            <a:ext cx="2162331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完成</a:t>
            </a:r>
            <a:r>
              <a:rPr lang="zh-CN" altLang="en-US" sz="1330" dirty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对小程序商城订单详情模块的</a:t>
            </a: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重构</a:t>
            </a:r>
            <a:endParaRPr lang="zh-CN" altLang="en-US" sz="13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080344" y="1103410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个人角色</a:t>
            </a: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1908264" y="1515707"/>
            <a:ext cx="2512276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负责小程序商城订单详情模块的完整迭代流程</a:t>
            </a:r>
            <a:endParaRPr lang="zh-CN" altLang="en-US" sz="13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13"/>
            </p:custDataLst>
          </p:nvPr>
        </p:nvSpPr>
        <p:spPr>
          <a:xfrm>
            <a:off x="3807089" y="3582131"/>
            <a:ext cx="920661" cy="9206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4" h="1524">
                <a:moveTo>
                  <a:pt x="0" y="0"/>
                </a:moveTo>
                <a:lnTo>
                  <a:pt x="1524" y="0"/>
                </a:lnTo>
                <a:lnTo>
                  <a:pt x="1524" y="762"/>
                </a:lnTo>
                <a:cubicBezTo>
                  <a:pt x="1524" y="1183"/>
                  <a:pt x="1183" y="1524"/>
                  <a:pt x="762" y="1524"/>
                </a:cubicBezTo>
                <a:cubicBezTo>
                  <a:pt x="341" y="1524"/>
                  <a:pt x="0" y="1183"/>
                  <a:pt x="0" y="76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68264" rIns="68264" bIns="102698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20" name="任意多边形 19"/>
          <p:cNvSpPr/>
          <p:nvPr>
            <p:custDataLst>
              <p:tags r:id="rId14"/>
            </p:custDataLst>
          </p:nvPr>
        </p:nvSpPr>
        <p:spPr>
          <a:xfrm>
            <a:off x="3785341" y="2509235"/>
            <a:ext cx="942409" cy="91401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0" h="1513">
                <a:moveTo>
                  <a:pt x="740" y="0"/>
                </a:moveTo>
                <a:lnTo>
                  <a:pt x="1560" y="0"/>
                </a:lnTo>
                <a:lnTo>
                  <a:pt x="1560" y="1513"/>
                </a:lnTo>
                <a:lnTo>
                  <a:pt x="0" y="1513"/>
                </a:lnTo>
                <a:lnTo>
                  <a:pt x="0" y="740"/>
                </a:lnTo>
                <a:cubicBezTo>
                  <a:pt x="0" y="331"/>
                  <a:pt x="331" y="0"/>
                  <a:pt x="7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68264" rIns="34434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21" name="任意多边形 20"/>
          <p:cNvSpPr/>
          <p:nvPr>
            <p:custDataLst>
              <p:tags r:id="rId15"/>
            </p:custDataLst>
          </p:nvPr>
        </p:nvSpPr>
        <p:spPr>
          <a:xfrm>
            <a:off x="4836490" y="2509235"/>
            <a:ext cx="942409" cy="91401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0" h="1513">
                <a:moveTo>
                  <a:pt x="0" y="0"/>
                </a:moveTo>
                <a:lnTo>
                  <a:pt x="1560" y="0"/>
                </a:lnTo>
                <a:lnTo>
                  <a:pt x="1560" y="773"/>
                </a:lnTo>
                <a:cubicBezTo>
                  <a:pt x="1560" y="1182"/>
                  <a:pt x="1229" y="1513"/>
                  <a:pt x="820" y="1513"/>
                </a:cubicBezTo>
                <a:lnTo>
                  <a:pt x="0" y="151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0">
                <a:schemeClr val="accent1">
                  <a:lumMod val="60000"/>
                  <a:lumOff val="40000"/>
                  <a:alpha val="100000"/>
                </a:schemeClr>
              </a:gs>
              <a:gs pos="37000">
                <a:schemeClr val="accent1"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34434" rIns="137132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22" name="任意多边形 21"/>
          <p:cNvSpPr/>
          <p:nvPr>
            <p:custDataLst>
              <p:tags r:id="rId16"/>
            </p:custDataLst>
          </p:nvPr>
        </p:nvSpPr>
        <p:spPr>
          <a:xfrm>
            <a:off x="4420259" y="969968"/>
            <a:ext cx="1775475" cy="143052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39" h="2368">
                <a:moveTo>
                  <a:pt x="2865" y="1637"/>
                </a:moveTo>
                <a:lnTo>
                  <a:pt x="2861" y="1642"/>
                </a:lnTo>
                <a:cubicBezTo>
                  <a:pt x="2838" y="1665"/>
                  <a:pt x="2819" y="1684"/>
                  <a:pt x="2865" y="1637"/>
                </a:cubicBezTo>
                <a:lnTo>
                  <a:pt x="2865" y="1637"/>
                </a:lnTo>
                <a:lnTo>
                  <a:pt x="2865" y="1637"/>
                </a:lnTo>
                <a:close/>
                <a:moveTo>
                  <a:pt x="2892" y="1610"/>
                </a:moveTo>
                <a:lnTo>
                  <a:pt x="2892" y="1610"/>
                </a:lnTo>
                <a:cubicBezTo>
                  <a:pt x="2889" y="1613"/>
                  <a:pt x="2881" y="1622"/>
                  <a:pt x="2865" y="1637"/>
                </a:cubicBezTo>
                <a:lnTo>
                  <a:pt x="2865" y="1637"/>
                </a:lnTo>
                <a:lnTo>
                  <a:pt x="2868" y="1635"/>
                </a:lnTo>
                <a:cubicBezTo>
                  <a:pt x="2878" y="1624"/>
                  <a:pt x="2888" y="1614"/>
                  <a:pt x="2892" y="1610"/>
                </a:cubicBezTo>
                <a:lnTo>
                  <a:pt x="2892" y="1610"/>
                </a:lnTo>
                <a:close/>
                <a:moveTo>
                  <a:pt x="2894" y="1609"/>
                </a:moveTo>
                <a:cubicBezTo>
                  <a:pt x="2894" y="1609"/>
                  <a:pt x="2894" y="1609"/>
                  <a:pt x="2893" y="1609"/>
                </a:cubicBezTo>
                <a:lnTo>
                  <a:pt x="2892" y="1610"/>
                </a:lnTo>
                <a:lnTo>
                  <a:pt x="2894" y="1609"/>
                </a:lnTo>
                <a:cubicBezTo>
                  <a:pt x="2894" y="1609"/>
                  <a:pt x="2894" y="1609"/>
                  <a:pt x="2894" y="1609"/>
                </a:cubicBezTo>
                <a:close/>
                <a:moveTo>
                  <a:pt x="1469" y="0"/>
                </a:moveTo>
                <a:cubicBezTo>
                  <a:pt x="1529" y="0"/>
                  <a:pt x="1588" y="25"/>
                  <a:pt x="1638" y="74"/>
                </a:cubicBezTo>
                <a:cubicBezTo>
                  <a:pt x="1736" y="172"/>
                  <a:pt x="2767" y="1203"/>
                  <a:pt x="2865" y="1301"/>
                </a:cubicBezTo>
                <a:cubicBezTo>
                  <a:pt x="2939" y="1375"/>
                  <a:pt x="2957" y="1472"/>
                  <a:pt x="2921" y="1557"/>
                </a:cubicBezTo>
                <a:lnTo>
                  <a:pt x="2865" y="1637"/>
                </a:lnTo>
                <a:lnTo>
                  <a:pt x="2785" y="1692"/>
                </a:lnTo>
                <a:cubicBezTo>
                  <a:pt x="2700" y="1729"/>
                  <a:pt x="2603" y="1711"/>
                  <a:pt x="2529" y="1637"/>
                </a:cubicBezTo>
                <a:cubicBezTo>
                  <a:pt x="2492" y="1600"/>
                  <a:pt x="2371" y="1479"/>
                  <a:pt x="2229" y="1337"/>
                </a:cubicBezTo>
                <a:lnTo>
                  <a:pt x="2228" y="1336"/>
                </a:lnTo>
                <a:lnTo>
                  <a:pt x="2231" y="2368"/>
                </a:lnTo>
                <a:lnTo>
                  <a:pt x="709" y="2368"/>
                </a:lnTo>
                <a:lnTo>
                  <a:pt x="709" y="1333"/>
                </a:lnTo>
                <a:lnTo>
                  <a:pt x="707" y="1335"/>
                </a:lnTo>
                <a:cubicBezTo>
                  <a:pt x="565" y="1477"/>
                  <a:pt x="444" y="1597"/>
                  <a:pt x="407" y="1634"/>
                </a:cubicBezTo>
                <a:cubicBezTo>
                  <a:pt x="333" y="1708"/>
                  <a:pt x="236" y="1727"/>
                  <a:pt x="151" y="1690"/>
                </a:cubicBezTo>
                <a:lnTo>
                  <a:pt x="73" y="1635"/>
                </a:lnTo>
                <a:lnTo>
                  <a:pt x="18" y="1557"/>
                </a:lnTo>
                <a:cubicBezTo>
                  <a:pt x="-18" y="1472"/>
                  <a:pt x="0" y="1375"/>
                  <a:pt x="74" y="1301"/>
                </a:cubicBezTo>
                <a:cubicBezTo>
                  <a:pt x="172" y="1203"/>
                  <a:pt x="1203" y="172"/>
                  <a:pt x="1301" y="74"/>
                </a:cubicBezTo>
                <a:cubicBezTo>
                  <a:pt x="1351" y="25"/>
                  <a:pt x="1410" y="0"/>
                  <a:pt x="1469" y="0"/>
                </a:cubicBezTo>
                <a:close/>
              </a:path>
            </a:pathLst>
          </a:custGeom>
          <a:gradFill>
            <a:gsLst>
              <a:gs pos="2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264" tIns="445227" rIns="68264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9007" y="1683877"/>
            <a:ext cx="2114883" cy="1528619"/>
          </a:xfrm>
        </p:spPr>
        <p:txBody>
          <a:bodyPr anchor="b" anchorCtr="0"/>
          <a:lstStyle/>
          <a:p>
            <a:pPr algn="ctr"/>
            <a:r>
              <a:rPr lang="en-US" altLang="zh-CN" sz="1800" dirty="0" smtClean="0"/>
              <a:t>03 </a:t>
            </a:r>
            <a:r>
              <a:rPr lang="zh-CN" altLang="en-US" sz="1800" b="1" dirty="0" smtClean="0"/>
              <a:t>商家</a:t>
            </a:r>
            <a:r>
              <a:rPr lang="zh-CN" altLang="en-US" sz="1800" b="1" dirty="0"/>
              <a:t>后台限时直降功能</a:t>
            </a:r>
            <a:r>
              <a:rPr lang="zh-CN" altLang="en-US" sz="1800" b="1" dirty="0" smtClean="0"/>
              <a:t>迭代</a:t>
            </a:r>
            <a:endParaRPr lang="zh-CN" altLang="en-US" sz="1800" dirty="0"/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22364" y="3552015"/>
            <a:ext cx="1779603" cy="103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85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1489488" y="783598"/>
            <a:ext cx="7336869" cy="4098274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485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8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55089" y="1787537"/>
            <a:ext cx="762000" cy="618973"/>
            <a:chOff x="459459" y="210344"/>
            <a:chExt cx="762000" cy="618973"/>
          </a:xfrm>
        </p:grpSpPr>
        <p:pic>
          <p:nvPicPr>
            <p:cNvPr id="9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6121064" y="1103311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工作成果</a:t>
            </a: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6121064" y="1562598"/>
            <a:ext cx="2705196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已部署上线，无线上问题</a:t>
            </a: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完成列表页活动名称、结束时间、数量、库存修改功能的开发，使客户可以在创建完活动后在列表页对以上选项做</a:t>
            </a: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修改</a:t>
            </a:r>
            <a:endParaRPr lang="en-US" altLang="zh-CN" sz="1330" dirty="0" smtClean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330" dirty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理解活动编辑页的代码逻辑，按组件拆分功能，如编辑页有后续迭代，可与列表页共用部分组件</a:t>
            </a:r>
            <a:endParaRPr lang="zh-CN" altLang="en-US" sz="13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330" dirty="0" smtClean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  <a:p>
            <a:pPr indent="0" fontAlgn="auto">
              <a:lnSpc>
                <a:spcPct val="150000"/>
              </a:lnSpc>
              <a:spcAft>
                <a:spcPts val="0"/>
              </a:spcAft>
            </a:pPr>
            <a:endParaRPr lang="zh-CN" altLang="en-US" sz="1330" dirty="0" smtClean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  <a:p>
            <a:pPr indent="0" fontAlgn="auto">
              <a:lnSpc>
                <a:spcPct val="150000"/>
              </a:lnSpc>
              <a:spcAft>
                <a:spcPts val="0"/>
              </a:spcAft>
            </a:pPr>
            <a:endParaRPr lang="zh-CN" altLang="en-US" sz="1330" dirty="0" smtClean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  <a:p>
            <a:pPr>
              <a:spcAft>
                <a:spcPts val="600"/>
              </a:spcAft>
            </a:pPr>
            <a:endParaRPr lang="en-US" altLang="zh-CN" sz="1330" dirty="0" smtClean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  <a:p>
            <a:pPr>
              <a:spcAft>
                <a:spcPts val="600"/>
              </a:spcAft>
            </a:pPr>
            <a:endParaRPr lang="en-US" altLang="zh-CN" sz="1330" dirty="0" smtClean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3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840314" y="3582131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工作内容</a:t>
            </a: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1665179" y="3995063"/>
            <a:ext cx="2705196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完成商家后台限时直降活动</a:t>
            </a: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列表页的功能迭代</a:t>
            </a:r>
            <a:endParaRPr lang="zh-CN" altLang="en-US" sz="133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1080344" y="1103410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个人角色</a:t>
            </a: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1957279" y="1516342"/>
            <a:ext cx="2705196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负责商家后台功能的完整迭代流程</a:t>
            </a:r>
            <a:endParaRPr lang="zh-CN" altLang="en-US" sz="133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11"/>
            </p:custDataLst>
          </p:nvPr>
        </p:nvSpPr>
        <p:spPr>
          <a:xfrm>
            <a:off x="3807089" y="3582131"/>
            <a:ext cx="920661" cy="9206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4" h="1524">
                <a:moveTo>
                  <a:pt x="0" y="0"/>
                </a:moveTo>
                <a:lnTo>
                  <a:pt x="1524" y="0"/>
                </a:lnTo>
                <a:lnTo>
                  <a:pt x="1524" y="762"/>
                </a:lnTo>
                <a:cubicBezTo>
                  <a:pt x="1524" y="1183"/>
                  <a:pt x="1183" y="1524"/>
                  <a:pt x="762" y="1524"/>
                </a:cubicBezTo>
                <a:cubicBezTo>
                  <a:pt x="341" y="1524"/>
                  <a:pt x="0" y="1183"/>
                  <a:pt x="0" y="76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68264" rIns="68264" bIns="102698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20" name="任意多边形 19"/>
          <p:cNvSpPr/>
          <p:nvPr>
            <p:custDataLst>
              <p:tags r:id="rId12"/>
            </p:custDataLst>
          </p:nvPr>
        </p:nvSpPr>
        <p:spPr>
          <a:xfrm>
            <a:off x="3785341" y="2509235"/>
            <a:ext cx="942409" cy="91401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0" h="1513">
                <a:moveTo>
                  <a:pt x="740" y="0"/>
                </a:moveTo>
                <a:lnTo>
                  <a:pt x="1560" y="0"/>
                </a:lnTo>
                <a:lnTo>
                  <a:pt x="1560" y="1513"/>
                </a:lnTo>
                <a:lnTo>
                  <a:pt x="0" y="1513"/>
                </a:lnTo>
                <a:lnTo>
                  <a:pt x="0" y="740"/>
                </a:lnTo>
                <a:cubicBezTo>
                  <a:pt x="0" y="331"/>
                  <a:pt x="331" y="0"/>
                  <a:pt x="7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68264" rIns="34434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21" name="任意多边形 20"/>
          <p:cNvSpPr/>
          <p:nvPr>
            <p:custDataLst>
              <p:tags r:id="rId13"/>
            </p:custDataLst>
          </p:nvPr>
        </p:nvSpPr>
        <p:spPr>
          <a:xfrm>
            <a:off x="4836490" y="2509235"/>
            <a:ext cx="942409" cy="91401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0" h="1513">
                <a:moveTo>
                  <a:pt x="0" y="0"/>
                </a:moveTo>
                <a:lnTo>
                  <a:pt x="1560" y="0"/>
                </a:lnTo>
                <a:lnTo>
                  <a:pt x="1560" y="773"/>
                </a:lnTo>
                <a:cubicBezTo>
                  <a:pt x="1560" y="1182"/>
                  <a:pt x="1229" y="1513"/>
                  <a:pt x="820" y="1513"/>
                </a:cubicBezTo>
                <a:lnTo>
                  <a:pt x="0" y="151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0">
                <a:schemeClr val="accent1">
                  <a:lumMod val="60000"/>
                  <a:lumOff val="40000"/>
                  <a:alpha val="100000"/>
                </a:schemeClr>
              </a:gs>
              <a:gs pos="37000">
                <a:schemeClr val="accent1"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34434" rIns="137132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22" name="任意多边形 21"/>
          <p:cNvSpPr/>
          <p:nvPr>
            <p:custDataLst>
              <p:tags r:id="rId14"/>
            </p:custDataLst>
          </p:nvPr>
        </p:nvSpPr>
        <p:spPr>
          <a:xfrm>
            <a:off x="4420259" y="969968"/>
            <a:ext cx="1775475" cy="143052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39" h="2368">
                <a:moveTo>
                  <a:pt x="2865" y="1637"/>
                </a:moveTo>
                <a:lnTo>
                  <a:pt x="2861" y="1642"/>
                </a:lnTo>
                <a:cubicBezTo>
                  <a:pt x="2838" y="1665"/>
                  <a:pt x="2819" y="1684"/>
                  <a:pt x="2865" y="1637"/>
                </a:cubicBezTo>
                <a:lnTo>
                  <a:pt x="2865" y="1637"/>
                </a:lnTo>
                <a:lnTo>
                  <a:pt x="2865" y="1637"/>
                </a:lnTo>
                <a:close/>
                <a:moveTo>
                  <a:pt x="2892" y="1610"/>
                </a:moveTo>
                <a:lnTo>
                  <a:pt x="2892" y="1610"/>
                </a:lnTo>
                <a:cubicBezTo>
                  <a:pt x="2889" y="1613"/>
                  <a:pt x="2881" y="1622"/>
                  <a:pt x="2865" y="1637"/>
                </a:cubicBezTo>
                <a:lnTo>
                  <a:pt x="2865" y="1637"/>
                </a:lnTo>
                <a:lnTo>
                  <a:pt x="2868" y="1635"/>
                </a:lnTo>
                <a:cubicBezTo>
                  <a:pt x="2878" y="1624"/>
                  <a:pt x="2888" y="1614"/>
                  <a:pt x="2892" y="1610"/>
                </a:cubicBezTo>
                <a:lnTo>
                  <a:pt x="2892" y="1610"/>
                </a:lnTo>
                <a:close/>
                <a:moveTo>
                  <a:pt x="2894" y="1609"/>
                </a:moveTo>
                <a:cubicBezTo>
                  <a:pt x="2894" y="1609"/>
                  <a:pt x="2894" y="1609"/>
                  <a:pt x="2893" y="1609"/>
                </a:cubicBezTo>
                <a:lnTo>
                  <a:pt x="2892" y="1610"/>
                </a:lnTo>
                <a:lnTo>
                  <a:pt x="2894" y="1609"/>
                </a:lnTo>
                <a:cubicBezTo>
                  <a:pt x="2894" y="1609"/>
                  <a:pt x="2894" y="1609"/>
                  <a:pt x="2894" y="1609"/>
                </a:cubicBezTo>
                <a:close/>
                <a:moveTo>
                  <a:pt x="1469" y="0"/>
                </a:moveTo>
                <a:cubicBezTo>
                  <a:pt x="1529" y="0"/>
                  <a:pt x="1588" y="25"/>
                  <a:pt x="1638" y="74"/>
                </a:cubicBezTo>
                <a:cubicBezTo>
                  <a:pt x="1736" y="172"/>
                  <a:pt x="2767" y="1203"/>
                  <a:pt x="2865" y="1301"/>
                </a:cubicBezTo>
                <a:cubicBezTo>
                  <a:pt x="2939" y="1375"/>
                  <a:pt x="2957" y="1472"/>
                  <a:pt x="2921" y="1557"/>
                </a:cubicBezTo>
                <a:lnTo>
                  <a:pt x="2865" y="1637"/>
                </a:lnTo>
                <a:lnTo>
                  <a:pt x="2785" y="1692"/>
                </a:lnTo>
                <a:cubicBezTo>
                  <a:pt x="2700" y="1729"/>
                  <a:pt x="2603" y="1711"/>
                  <a:pt x="2529" y="1637"/>
                </a:cubicBezTo>
                <a:cubicBezTo>
                  <a:pt x="2492" y="1600"/>
                  <a:pt x="2371" y="1479"/>
                  <a:pt x="2229" y="1337"/>
                </a:cubicBezTo>
                <a:lnTo>
                  <a:pt x="2228" y="1336"/>
                </a:lnTo>
                <a:lnTo>
                  <a:pt x="2231" y="2368"/>
                </a:lnTo>
                <a:lnTo>
                  <a:pt x="709" y="2368"/>
                </a:lnTo>
                <a:lnTo>
                  <a:pt x="709" y="1333"/>
                </a:lnTo>
                <a:lnTo>
                  <a:pt x="707" y="1335"/>
                </a:lnTo>
                <a:cubicBezTo>
                  <a:pt x="565" y="1477"/>
                  <a:pt x="444" y="1597"/>
                  <a:pt x="407" y="1634"/>
                </a:cubicBezTo>
                <a:cubicBezTo>
                  <a:pt x="333" y="1708"/>
                  <a:pt x="236" y="1727"/>
                  <a:pt x="151" y="1690"/>
                </a:cubicBezTo>
                <a:lnTo>
                  <a:pt x="73" y="1635"/>
                </a:lnTo>
                <a:lnTo>
                  <a:pt x="18" y="1557"/>
                </a:lnTo>
                <a:cubicBezTo>
                  <a:pt x="-18" y="1472"/>
                  <a:pt x="0" y="1375"/>
                  <a:pt x="74" y="1301"/>
                </a:cubicBezTo>
                <a:cubicBezTo>
                  <a:pt x="172" y="1203"/>
                  <a:pt x="1203" y="172"/>
                  <a:pt x="1301" y="74"/>
                </a:cubicBezTo>
                <a:cubicBezTo>
                  <a:pt x="1351" y="25"/>
                  <a:pt x="1410" y="0"/>
                  <a:pt x="1469" y="0"/>
                </a:cubicBezTo>
                <a:close/>
              </a:path>
            </a:pathLst>
          </a:custGeom>
          <a:gradFill>
            <a:gsLst>
              <a:gs pos="2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264" tIns="445227" rIns="68264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9007" y="1683877"/>
            <a:ext cx="2114883" cy="1389241"/>
          </a:xfrm>
        </p:spPr>
        <p:txBody>
          <a:bodyPr anchor="b" anchorCtr="0"/>
          <a:lstStyle/>
          <a:p>
            <a:pPr algn="ctr"/>
            <a:r>
              <a:rPr lang="en-US" altLang="zh-CN" sz="1800" dirty="0" smtClean="0"/>
              <a:t>04 </a:t>
            </a:r>
            <a:r>
              <a:rPr lang="zh-CN" altLang="en-US" sz="1800" b="1" dirty="0" smtClean="0"/>
              <a:t>其他</a:t>
            </a:r>
            <a:r>
              <a:rPr lang="zh-CN" altLang="en-US" sz="1800" b="1" dirty="0"/>
              <a:t>工作</a:t>
            </a:r>
            <a:r>
              <a:rPr lang="zh-CN" altLang="en-US" sz="1800" b="1" dirty="0" smtClean="0"/>
              <a:t>成果</a:t>
            </a:r>
            <a:endParaRPr lang="zh-CN" altLang="en-US" sz="1800" dirty="0"/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22364" y="3552015"/>
            <a:ext cx="1779603" cy="103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85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1488853" y="783598"/>
            <a:ext cx="7336869" cy="4098274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485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8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55089" y="1787537"/>
            <a:ext cx="762000" cy="618973"/>
            <a:chOff x="459459" y="210344"/>
            <a:chExt cx="762000" cy="618973"/>
          </a:xfrm>
        </p:grpSpPr>
        <p:pic>
          <p:nvPicPr>
            <p:cNvPr id="9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5888053" y="2713091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小程序编译方案调研</a:t>
            </a: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5936313" y="3125388"/>
            <a:ext cx="2705196" cy="11050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对微信开发者能力、wepy编译能力做了相关的调研</a:t>
            </a:r>
            <a:r>
              <a:rPr lang="zh-CN" altLang="en-US" sz="13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，并整理成调研方案，为</a:t>
            </a:r>
            <a:r>
              <a:rPr lang="zh-CN" altLang="en-US" sz="13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后续的小</a:t>
            </a:r>
            <a:r>
              <a:rPr lang="zh-CN" altLang="en-US" sz="13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程序优化</a:t>
            </a:r>
            <a:r>
              <a:rPr lang="zh-CN" altLang="en-US" sz="13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提供</a:t>
            </a:r>
            <a:r>
              <a:rPr lang="zh-CN" altLang="en-US" sz="13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了</a:t>
            </a:r>
            <a:r>
              <a:rPr lang="zh-CN" altLang="en-US" sz="13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重要参考</a:t>
            </a: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6121064" y="1207451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技术分享</a:t>
            </a:r>
            <a:r>
              <a:rPr lang="en-US" altLang="zh-CN" sz="1520" b="1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&amp;</a:t>
            </a:r>
            <a:r>
              <a:rPr lang="zh-CN" altLang="en-US" sz="1520" b="1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讨论</a:t>
            </a: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121064" y="1562598"/>
            <a:ext cx="2705196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技术分享《微前端在大数据中台的落地与实践》。通过讲述前司业务、架构设计与自身的实践、踩坑经验，给团队提供了微前端的应用场景参考</a:t>
            </a: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840314" y="3582131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 dirty="0" smtClean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线上问题响应</a:t>
            </a:r>
            <a:endParaRPr lang="zh-CN" altLang="en-US" sz="152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2131904" y="3995063"/>
            <a:ext cx="2705196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排查修复了5个H5、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小程序商城线上问题</a:t>
            </a: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327994" y="1065945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 dirty="0" smtClean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产品交互</a:t>
            </a:r>
            <a:r>
              <a:rPr lang="zh-CN" altLang="en-US" sz="1520" b="1" dirty="0" smtClean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问题</a:t>
            </a:r>
            <a:r>
              <a:rPr lang="en-US" altLang="zh-CN" sz="1520" b="1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&amp;</a:t>
            </a:r>
            <a:r>
              <a:rPr lang="zh-CN" altLang="en-US" sz="1520" b="1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反馈</a:t>
            </a: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2471629" y="1675092"/>
            <a:ext cx="2705196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主动发现小程序商城交互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存在的共性问题，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记录于团队文档并反馈</a:t>
            </a:r>
          </a:p>
        </p:txBody>
      </p:sp>
      <p:sp>
        <p:nvSpPr>
          <p:cNvPr id="19" name="任意多边形 18"/>
          <p:cNvSpPr/>
          <p:nvPr>
            <p:custDataLst>
              <p:tags r:id="rId13"/>
            </p:custDataLst>
          </p:nvPr>
        </p:nvSpPr>
        <p:spPr>
          <a:xfrm>
            <a:off x="3807089" y="3582131"/>
            <a:ext cx="920661" cy="9206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4" h="1524">
                <a:moveTo>
                  <a:pt x="0" y="0"/>
                </a:moveTo>
                <a:lnTo>
                  <a:pt x="1524" y="0"/>
                </a:lnTo>
                <a:lnTo>
                  <a:pt x="1524" y="762"/>
                </a:lnTo>
                <a:cubicBezTo>
                  <a:pt x="1524" y="1183"/>
                  <a:pt x="1183" y="1524"/>
                  <a:pt x="762" y="1524"/>
                </a:cubicBezTo>
                <a:cubicBezTo>
                  <a:pt x="341" y="1524"/>
                  <a:pt x="0" y="1183"/>
                  <a:pt x="0" y="76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68264" rIns="68264" bIns="102698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20" name="任意多边形 19"/>
          <p:cNvSpPr/>
          <p:nvPr>
            <p:custDataLst>
              <p:tags r:id="rId14"/>
            </p:custDataLst>
          </p:nvPr>
        </p:nvSpPr>
        <p:spPr>
          <a:xfrm>
            <a:off x="3785341" y="2509235"/>
            <a:ext cx="942409" cy="91401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0" h="1513">
                <a:moveTo>
                  <a:pt x="740" y="0"/>
                </a:moveTo>
                <a:lnTo>
                  <a:pt x="1560" y="0"/>
                </a:lnTo>
                <a:lnTo>
                  <a:pt x="1560" y="1513"/>
                </a:lnTo>
                <a:lnTo>
                  <a:pt x="0" y="1513"/>
                </a:lnTo>
                <a:lnTo>
                  <a:pt x="0" y="740"/>
                </a:lnTo>
                <a:cubicBezTo>
                  <a:pt x="0" y="331"/>
                  <a:pt x="331" y="0"/>
                  <a:pt x="7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68264" rIns="34434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21" name="任意多边形 20"/>
          <p:cNvSpPr/>
          <p:nvPr>
            <p:custDataLst>
              <p:tags r:id="rId15"/>
            </p:custDataLst>
          </p:nvPr>
        </p:nvSpPr>
        <p:spPr>
          <a:xfrm>
            <a:off x="4836490" y="2509235"/>
            <a:ext cx="942409" cy="91401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0" h="1513">
                <a:moveTo>
                  <a:pt x="0" y="0"/>
                </a:moveTo>
                <a:lnTo>
                  <a:pt x="1560" y="0"/>
                </a:lnTo>
                <a:lnTo>
                  <a:pt x="1560" y="773"/>
                </a:lnTo>
                <a:cubicBezTo>
                  <a:pt x="1560" y="1182"/>
                  <a:pt x="1229" y="1513"/>
                  <a:pt x="820" y="1513"/>
                </a:cubicBezTo>
                <a:lnTo>
                  <a:pt x="0" y="151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0">
                <a:schemeClr val="accent1">
                  <a:lumMod val="60000"/>
                  <a:lumOff val="40000"/>
                  <a:alpha val="100000"/>
                </a:schemeClr>
              </a:gs>
              <a:gs pos="37000">
                <a:schemeClr val="accent1"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34434" rIns="137132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22" name="任意多边形 21"/>
          <p:cNvSpPr/>
          <p:nvPr>
            <p:custDataLst>
              <p:tags r:id="rId16"/>
            </p:custDataLst>
          </p:nvPr>
        </p:nvSpPr>
        <p:spPr>
          <a:xfrm>
            <a:off x="4420259" y="969968"/>
            <a:ext cx="1775475" cy="143052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39" h="2368">
                <a:moveTo>
                  <a:pt x="2865" y="1637"/>
                </a:moveTo>
                <a:lnTo>
                  <a:pt x="2861" y="1642"/>
                </a:lnTo>
                <a:cubicBezTo>
                  <a:pt x="2838" y="1665"/>
                  <a:pt x="2819" y="1684"/>
                  <a:pt x="2865" y="1637"/>
                </a:cubicBezTo>
                <a:lnTo>
                  <a:pt x="2865" y="1637"/>
                </a:lnTo>
                <a:lnTo>
                  <a:pt x="2865" y="1637"/>
                </a:lnTo>
                <a:close/>
                <a:moveTo>
                  <a:pt x="2892" y="1610"/>
                </a:moveTo>
                <a:lnTo>
                  <a:pt x="2892" y="1610"/>
                </a:lnTo>
                <a:cubicBezTo>
                  <a:pt x="2889" y="1613"/>
                  <a:pt x="2881" y="1622"/>
                  <a:pt x="2865" y="1637"/>
                </a:cubicBezTo>
                <a:lnTo>
                  <a:pt x="2865" y="1637"/>
                </a:lnTo>
                <a:lnTo>
                  <a:pt x="2868" y="1635"/>
                </a:lnTo>
                <a:cubicBezTo>
                  <a:pt x="2878" y="1624"/>
                  <a:pt x="2888" y="1614"/>
                  <a:pt x="2892" y="1610"/>
                </a:cubicBezTo>
                <a:lnTo>
                  <a:pt x="2892" y="1610"/>
                </a:lnTo>
                <a:close/>
                <a:moveTo>
                  <a:pt x="2894" y="1609"/>
                </a:moveTo>
                <a:cubicBezTo>
                  <a:pt x="2894" y="1609"/>
                  <a:pt x="2894" y="1609"/>
                  <a:pt x="2893" y="1609"/>
                </a:cubicBezTo>
                <a:lnTo>
                  <a:pt x="2892" y="1610"/>
                </a:lnTo>
                <a:lnTo>
                  <a:pt x="2894" y="1609"/>
                </a:lnTo>
                <a:cubicBezTo>
                  <a:pt x="2894" y="1609"/>
                  <a:pt x="2894" y="1609"/>
                  <a:pt x="2894" y="1609"/>
                </a:cubicBezTo>
                <a:close/>
                <a:moveTo>
                  <a:pt x="1469" y="0"/>
                </a:moveTo>
                <a:cubicBezTo>
                  <a:pt x="1529" y="0"/>
                  <a:pt x="1588" y="25"/>
                  <a:pt x="1638" y="74"/>
                </a:cubicBezTo>
                <a:cubicBezTo>
                  <a:pt x="1736" y="172"/>
                  <a:pt x="2767" y="1203"/>
                  <a:pt x="2865" y="1301"/>
                </a:cubicBezTo>
                <a:cubicBezTo>
                  <a:pt x="2939" y="1375"/>
                  <a:pt x="2957" y="1472"/>
                  <a:pt x="2921" y="1557"/>
                </a:cubicBezTo>
                <a:lnTo>
                  <a:pt x="2865" y="1637"/>
                </a:lnTo>
                <a:lnTo>
                  <a:pt x="2785" y="1692"/>
                </a:lnTo>
                <a:cubicBezTo>
                  <a:pt x="2700" y="1729"/>
                  <a:pt x="2603" y="1711"/>
                  <a:pt x="2529" y="1637"/>
                </a:cubicBezTo>
                <a:cubicBezTo>
                  <a:pt x="2492" y="1600"/>
                  <a:pt x="2371" y="1479"/>
                  <a:pt x="2229" y="1337"/>
                </a:cubicBezTo>
                <a:lnTo>
                  <a:pt x="2228" y="1336"/>
                </a:lnTo>
                <a:lnTo>
                  <a:pt x="2231" y="2368"/>
                </a:lnTo>
                <a:lnTo>
                  <a:pt x="709" y="2368"/>
                </a:lnTo>
                <a:lnTo>
                  <a:pt x="709" y="1333"/>
                </a:lnTo>
                <a:lnTo>
                  <a:pt x="707" y="1335"/>
                </a:lnTo>
                <a:cubicBezTo>
                  <a:pt x="565" y="1477"/>
                  <a:pt x="444" y="1597"/>
                  <a:pt x="407" y="1634"/>
                </a:cubicBezTo>
                <a:cubicBezTo>
                  <a:pt x="333" y="1708"/>
                  <a:pt x="236" y="1727"/>
                  <a:pt x="151" y="1690"/>
                </a:cubicBezTo>
                <a:lnTo>
                  <a:pt x="73" y="1635"/>
                </a:lnTo>
                <a:lnTo>
                  <a:pt x="18" y="1557"/>
                </a:lnTo>
                <a:cubicBezTo>
                  <a:pt x="-18" y="1472"/>
                  <a:pt x="0" y="1375"/>
                  <a:pt x="74" y="1301"/>
                </a:cubicBezTo>
                <a:cubicBezTo>
                  <a:pt x="172" y="1203"/>
                  <a:pt x="1203" y="172"/>
                  <a:pt x="1301" y="74"/>
                </a:cubicBezTo>
                <a:cubicBezTo>
                  <a:pt x="1351" y="25"/>
                  <a:pt x="1410" y="0"/>
                  <a:pt x="1469" y="0"/>
                </a:cubicBezTo>
                <a:close/>
              </a:path>
            </a:pathLst>
          </a:custGeom>
          <a:gradFill>
            <a:gsLst>
              <a:gs pos="2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264" tIns="445227" rIns="68264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83259" y="661047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1145259" y="728422"/>
            <a:ext cx="8592035" cy="98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微前端技术分享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11"/>
          <p:cNvSpPr txBox="1"/>
          <p:nvPr/>
        </p:nvSpPr>
        <p:spPr>
          <a:xfrm>
            <a:off x="7839190" y="2993011"/>
            <a:ext cx="683110" cy="6391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54380" rtl="0" eaLnBrk="1" latinLnBrk="0" hangingPunct="1">
              <a:lnSpc>
                <a:spcPts val="3500"/>
              </a:lnSpc>
              <a:spcBef>
                <a:spcPts val="825"/>
              </a:spcBef>
              <a:buFont typeface="Arial" panose="020B0604020202020204" pitchFamily="34" charset="0"/>
              <a:buNone/>
              <a:defRPr sz="3500" kern="1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900" dirty="0" smtClean="0">
                <a:solidFill>
                  <a:schemeClr val="bg1"/>
                </a:solidFill>
              </a:rPr>
              <a:t>0</a:t>
            </a:r>
            <a:endParaRPr lang="zh-CN" altLang="en-US" sz="2900" dirty="0">
              <a:solidFill>
                <a:schemeClr val="bg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25" y="1530985"/>
            <a:ext cx="7321550" cy="300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77239" y="198767"/>
            <a:ext cx="762000" cy="618973"/>
            <a:chOff x="459459" y="210344"/>
            <a:chExt cx="762000" cy="618973"/>
          </a:xfrm>
        </p:grpSpPr>
        <p:pic>
          <p:nvPicPr>
            <p:cNvPr id="8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4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15"/>
          <p:cNvSpPr txBox="1"/>
          <p:nvPr/>
        </p:nvSpPr>
        <p:spPr>
          <a:xfrm>
            <a:off x="1211372" y="282741"/>
            <a:ext cx="362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: 形状 17"/>
          <p:cNvSpPr/>
          <p:nvPr>
            <p:custDataLst>
              <p:tags r:id="rId2"/>
            </p:custDataLst>
          </p:nvPr>
        </p:nvSpPr>
        <p:spPr>
          <a:xfrm>
            <a:off x="0" y="3486785"/>
            <a:ext cx="9992995" cy="2185670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100000"/>
                  </a:schemeClr>
                </a:gs>
                <a:gs pos="8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45" name="任意多边形: 形状 4"/>
          <p:cNvSpPr/>
          <p:nvPr>
            <p:custDataLst>
              <p:tags r:id="rId3"/>
            </p:custDataLst>
          </p:nvPr>
        </p:nvSpPr>
        <p:spPr>
          <a:xfrm>
            <a:off x="5268772" y="5095539"/>
            <a:ext cx="803225" cy="406623"/>
          </a:xfrm>
          <a:custGeom>
            <a:avLst/>
            <a:gdLst>
              <a:gd name="connsiteX0" fmla="*/ 1450658 w 1450657"/>
              <a:gd name="connsiteY0" fmla="*/ 523875 h 734377"/>
              <a:gd name="connsiteX1" fmla="*/ 161925 w 1450657"/>
              <a:gd name="connsiteY1" fmla="*/ 734377 h 734377"/>
              <a:gd name="connsiteX2" fmla="*/ 0 w 1450657"/>
              <a:gd name="connsiteY2" fmla="*/ 0 h 73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657" h="734377">
                <a:moveTo>
                  <a:pt x="1450658" y="523875"/>
                </a:moveTo>
                <a:lnTo>
                  <a:pt x="161925" y="7343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78000"/>
                  <a:lumOff val="22000"/>
                  <a:alpha val="100000"/>
                </a:schemeClr>
              </a:gs>
              <a:gs pos="78000">
                <a:schemeClr val="accent1">
                  <a:lumMod val="91000"/>
                  <a:alpha val="100000"/>
                </a:schemeClr>
              </a:gs>
            </a:gsLst>
            <a:lin ang="16200000" scaled="0"/>
          </a:gradFill>
          <a:ln w="48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0860" tIns="45430" rIns="90860" bIns="45430" numCol="1" spcCol="0" rtlCol="0" fromWordArt="0" anchor="ctr" anchorCtr="0" forceAA="0" compatLnSpc="1">
            <a:noAutofit/>
          </a:bodyPr>
          <a:lstStyle/>
          <a:p>
            <a:endParaRPr lang="zh-CN" altLang="en-US" sz="1790">
              <a:solidFill>
                <a:schemeClr val="tx1"/>
              </a:solidFill>
            </a:endParaRPr>
          </a:p>
        </p:txBody>
      </p:sp>
      <p:sp>
        <p:nvSpPr>
          <p:cNvPr id="146" name="任意多边形: 形状 5"/>
          <p:cNvSpPr/>
          <p:nvPr>
            <p:custDataLst>
              <p:tags r:id="rId4"/>
            </p:custDataLst>
          </p:nvPr>
        </p:nvSpPr>
        <p:spPr>
          <a:xfrm>
            <a:off x="4832136" y="4824850"/>
            <a:ext cx="526343" cy="677178"/>
          </a:xfrm>
          <a:custGeom>
            <a:avLst/>
            <a:gdLst>
              <a:gd name="connsiteX0" fmla="*/ 0 w 950595"/>
              <a:gd name="connsiteY0" fmla="*/ 0 h 1223009"/>
              <a:gd name="connsiteX1" fmla="*/ 788670 w 950595"/>
              <a:gd name="connsiteY1" fmla="*/ 488633 h 1223009"/>
              <a:gd name="connsiteX2" fmla="*/ 950595 w 950595"/>
              <a:gd name="connsiteY2" fmla="*/ 1223010 h 122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595" h="1223009">
                <a:moveTo>
                  <a:pt x="0" y="0"/>
                </a:moveTo>
                <a:lnTo>
                  <a:pt x="788670" y="488633"/>
                </a:lnTo>
                <a:lnTo>
                  <a:pt x="950595" y="1223010"/>
                </a:lnTo>
                <a:close/>
              </a:path>
            </a:pathLst>
          </a:custGeom>
          <a:gradFill>
            <a:gsLst>
              <a:gs pos="19000">
                <a:schemeClr val="accent1">
                  <a:lumMod val="60000"/>
                  <a:lumOff val="40000"/>
                  <a:alpha val="100000"/>
                </a:schemeClr>
              </a:gs>
              <a:gs pos="92000">
                <a:schemeClr val="accent1">
                  <a:alpha val="100000"/>
                </a:schemeClr>
              </a:gs>
            </a:gsLst>
            <a:lin ang="0" scaled="0"/>
          </a:gradFill>
          <a:ln w="48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0860" tIns="45430" rIns="90860" bIns="45430" numCol="1" spcCol="0" rtlCol="0" fromWordArt="0" anchor="ctr" anchorCtr="0" forceAA="0" compatLnSpc="1">
            <a:noAutofit/>
          </a:bodyPr>
          <a:lstStyle/>
          <a:p>
            <a:endParaRPr lang="zh-CN" altLang="en-US" sz="1790">
              <a:solidFill>
                <a:schemeClr val="tx1"/>
              </a:solidFill>
            </a:endParaRPr>
          </a:p>
        </p:txBody>
      </p:sp>
      <p:sp>
        <p:nvSpPr>
          <p:cNvPr id="147" name="任意多边形: 形状 6"/>
          <p:cNvSpPr/>
          <p:nvPr>
            <p:custDataLst>
              <p:tags r:id="rId5"/>
            </p:custDataLst>
          </p:nvPr>
        </p:nvSpPr>
        <p:spPr>
          <a:xfrm>
            <a:off x="4832136" y="4197659"/>
            <a:ext cx="436685" cy="897629"/>
          </a:xfrm>
          <a:custGeom>
            <a:avLst/>
            <a:gdLst>
              <a:gd name="connsiteX0" fmla="*/ 0 w 788670"/>
              <a:gd name="connsiteY0" fmla="*/ 1132523 h 1621155"/>
              <a:gd name="connsiteX1" fmla="*/ 619125 w 788670"/>
              <a:gd name="connsiteY1" fmla="*/ 0 h 1621155"/>
              <a:gd name="connsiteX2" fmla="*/ 788670 w 788670"/>
              <a:gd name="connsiteY2" fmla="*/ 1621155 h 162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670" h="1621155">
                <a:moveTo>
                  <a:pt x="0" y="1132523"/>
                </a:moveTo>
                <a:lnTo>
                  <a:pt x="619125" y="0"/>
                </a:lnTo>
                <a:lnTo>
                  <a:pt x="788670" y="162115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lumOff val="50000"/>
                  <a:alpha val="100000"/>
                </a:schemeClr>
              </a:gs>
              <a:gs pos="100000">
                <a:schemeClr val="accent1">
                  <a:lumMod val="86000"/>
                  <a:lumOff val="14000"/>
                  <a:alpha val="100000"/>
                </a:schemeClr>
              </a:gs>
            </a:gsLst>
            <a:lin ang="600000" scaled="0"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790">
              <a:solidFill>
                <a:schemeClr val="tx1"/>
              </a:solidFill>
            </a:endParaRPr>
          </a:p>
        </p:txBody>
      </p:sp>
      <p:sp>
        <p:nvSpPr>
          <p:cNvPr id="148" name="任意多边形: 形状 7"/>
          <p:cNvSpPr/>
          <p:nvPr>
            <p:custDataLst>
              <p:tags r:id="rId6"/>
            </p:custDataLst>
          </p:nvPr>
        </p:nvSpPr>
        <p:spPr>
          <a:xfrm>
            <a:off x="5268772" y="4528291"/>
            <a:ext cx="803225" cy="857020"/>
          </a:xfrm>
          <a:custGeom>
            <a:avLst/>
            <a:gdLst>
              <a:gd name="connsiteX0" fmla="*/ 1385888 w 1450657"/>
              <a:gd name="connsiteY0" fmla="*/ 0 h 1547812"/>
              <a:gd name="connsiteX1" fmla="*/ 1450658 w 1450657"/>
              <a:gd name="connsiteY1" fmla="*/ 1547812 h 1547812"/>
              <a:gd name="connsiteX2" fmla="*/ 0 w 1450657"/>
              <a:gd name="connsiteY2" fmla="*/ 1023938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657" h="1547812">
                <a:moveTo>
                  <a:pt x="1385888" y="0"/>
                </a:moveTo>
                <a:lnTo>
                  <a:pt x="1450658" y="1547812"/>
                </a:lnTo>
                <a:lnTo>
                  <a:pt x="0" y="1023938"/>
                </a:lnTo>
                <a:close/>
              </a:path>
            </a:pathLst>
          </a:custGeom>
          <a:gradFill flip="none" rotWithShape="1">
            <a:gsLst>
              <a:gs pos="36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70000"/>
                  <a:lumOff val="30000"/>
                  <a:alpha val="100000"/>
                </a:schemeClr>
              </a:gs>
            </a:gsLst>
            <a:lin ang="1800000" scaled="0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790">
              <a:solidFill>
                <a:schemeClr val="tx1"/>
              </a:solidFill>
            </a:endParaRPr>
          </a:p>
        </p:txBody>
      </p:sp>
      <p:sp>
        <p:nvSpPr>
          <p:cNvPr id="149" name="任意多边形: 形状 9"/>
          <p:cNvSpPr/>
          <p:nvPr>
            <p:custDataLst>
              <p:tags r:id="rId7"/>
            </p:custDataLst>
          </p:nvPr>
        </p:nvSpPr>
        <p:spPr>
          <a:xfrm>
            <a:off x="5953382" y="3991329"/>
            <a:ext cx="510520" cy="698274"/>
          </a:xfrm>
          <a:custGeom>
            <a:avLst/>
            <a:gdLst>
              <a:gd name="connsiteX0" fmla="*/ 149542 w 922019"/>
              <a:gd name="connsiteY0" fmla="*/ 969645 h 1261109"/>
              <a:gd name="connsiteX1" fmla="*/ 0 w 922019"/>
              <a:gd name="connsiteY1" fmla="*/ 0 h 1261109"/>
              <a:gd name="connsiteX2" fmla="*/ 922020 w 922019"/>
              <a:gd name="connsiteY2" fmla="*/ 1261110 h 12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019" h="1261109">
                <a:moveTo>
                  <a:pt x="149542" y="969645"/>
                </a:moveTo>
                <a:lnTo>
                  <a:pt x="0" y="0"/>
                </a:lnTo>
                <a:lnTo>
                  <a:pt x="922020" y="126111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  <a:alpha val="100000"/>
                </a:schemeClr>
              </a:gs>
              <a:gs pos="92000">
                <a:schemeClr val="accent1">
                  <a:alpha val="100000"/>
                </a:schemeClr>
              </a:gs>
            </a:gsLst>
            <a:lin ang="9600000" scaled="0"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790">
              <a:solidFill>
                <a:schemeClr val="tx1"/>
              </a:solidFill>
            </a:endParaRPr>
          </a:p>
        </p:txBody>
      </p:sp>
      <p:sp>
        <p:nvSpPr>
          <p:cNvPr id="150" name="任意多边形: 形状 10"/>
          <p:cNvSpPr/>
          <p:nvPr>
            <p:custDataLst>
              <p:tags r:id="rId8"/>
            </p:custDataLst>
          </p:nvPr>
        </p:nvSpPr>
        <p:spPr>
          <a:xfrm>
            <a:off x="6036040" y="4528291"/>
            <a:ext cx="427719" cy="857020"/>
          </a:xfrm>
          <a:custGeom>
            <a:avLst/>
            <a:gdLst>
              <a:gd name="connsiteX0" fmla="*/ 0 w 772477"/>
              <a:gd name="connsiteY0" fmla="*/ 0 h 1547812"/>
              <a:gd name="connsiteX1" fmla="*/ 772477 w 772477"/>
              <a:gd name="connsiteY1" fmla="*/ 291465 h 1547812"/>
              <a:gd name="connsiteX2" fmla="*/ 64770 w 772477"/>
              <a:gd name="connsiteY2" fmla="*/ 1547812 h 154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477" h="1547812">
                <a:moveTo>
                  <a:pt x="0" y="0"/>
                </a:moveTo>
                <a:lnTo>
                  <a:pt x="772477" y="291465"/>
                </a:lnTo>
                <a:lnTo>
                  <a:pt x="64770" y="1547812"/>
                </a:lnTo>
                <a:close/>
              </a:path>
            </a:pathLst>
          </a:custGeom>
          <a:gradFill>
            <a:gsLst>
              <a:gs pos="28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70000"/>
                  <a:lumOff val="30000"/>
                  <a:alpha val="100000"/>
                </a:schemeClr>
              </a:gs>
            </a:gsLst>
            <a:lin ang="21594000" scaled="0"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790">
              <a:solidFill>
                <a:schemeClr val="tx1"/>
              </a:solidFill>
            </a:endParaRPr>
          </a:p>
        </p:txBody>
      </p:sp>
      <p:sp>
        <p:nvSpPr>
          <p:cNvPr id="151" name="任意多边形: 形状 11"/>
          <p:cNvSpPr/>
          <p:nvPr>
            <p:custDataLst>
              <p:tags r:id="rId9"/>
            </p:custDataLst>
          </p:nvPr>
        </p:nvSpPr>
        <p:spPr>
          <a:xfrm>
            <a:off x="5174757" y="3991329"/>
            <a:ext cx="861239" cy="536891"/>
          </a:xfrm>
          <a:custGeom>
            <a:avLst/>
            <a:gdLst>
              <a:gd name="connsiteX0" fmla="*/ 0 w 1555432"/>
              <a:gd name="connsiteY0" fmla="*/ 372428 h 969645"/>
              <a:gd name="connsiteX1" fmla="*/ 1405890 w 1555432"/>
              <a:gd name="connsiteY1" fmla="*/ 0 h 969645"/>
              <a:gd name="connsiteX2" fmla="*/ 1555433 w 1555432"/>
              <a:gd name="connsiteY2" fmla="*/ 969645 h 96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432" h="969645">
                <a:moveTo>
                  <a:pt x="0" y="372428"/>
                </a:moveTo>
                <a:lnTo>
                  <a:pt x="1405890" y="0"/>
                </a:lnTo>
                <a:lnTo>
                  <a:pt x="1555433" y="96964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5000"/>
                  <a:lumOff val="4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7200000" scaled="0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790">
              <a:solidFill>
                <a:schemeClr val="tx1"/>
              </a:solidFill>
            </a:endParaRPr>
          </a:p>
        </p:txBody>
      </p:sp>
      <p:sp>
        <p:nvSpPr>
          <p:cNvPr id="152" name="任意多边形: 形状 12"/>
          <p:cNvSpPr/>
          <p:nvPr>
            <p:custDataLst>
              <p:tags r:id="rId10"/>
            </p:custDataLst>
          </p:nvPr>
        </p:nvSpPr>
        <p:spPr>
          <a:xfrm>
            <a:off x="5174757" y="4197659"/>
            <a:ext cx="861239" cy="897629"/>
          </a:xfrm>
          <a:custGeom>
            <a:avLst/>
            <a:gdLst>
              <a:gd name="connsiteX0" fmla="*/ 0 w 1555432"/>
              <a:gd name="connsiteY0" fmla="*/ 0 h 1621155"/>
              <a:gd name="connsiteX1" fmla="*/ 1555433 w 1555432"/>
              <a:gd name="connsiteY1" fmla="*/ 597218 h 1621155"/>
              <a:gd name="connsiteX2" fmla="*/ 169545 w 1555432"/>
              <a:gd name="connsiteY2" fmla="*/ 1621155 h 162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432" h="1621155">
                <a:moveTo>
                  <a:pt x="0" y="0"/>
                </a:moveTo>
                <a:lnTo>
                  <a:pt x="1555433" y="597218"/>
                </a:lnTo>
                <a:lnTo>
                  <a:pt x="169545" y="162115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36000"/>
                  <a:lumOff val="64000"/>
                  <a:alpha val="100000"/>
                </a:schemeClr>
              </a:gs>
              <a:gs pos="100000">
                <a:schemeClr val="accent1">
                  <a:lumMod val="77000"/>
                  <a:lumOff val="23000"/>
                  <a:alpha val="100000"/>
                </a:schemeClr>
              </a:gs>
            </a:gsLst>
            <a:lin ang="2700000" scaled="1"/>
            <a:tileRect/>
          </a:gradFill>
          <a:ln w="48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790">
              <a:solidFill>
                <a:schemeClr val="tx1"/>
              </a:solidFill>
            </a:endParaRPr>
          </a:p>
        </p:txBody>
      </p:sp>
      <p:sp>
        <p:nvSpPr>
          <p:cNvPr id="153" name="椭圆 152"/>
          <p:cNvSpPr/>
          <p:nvPr>
            <p:custDataLst>
              <p:tags r:id="rId11"/>
            </p:custDataLst>
          </p:nvPr>
        </p:nvSpPr>
        <p:spPr>
          <a:xfrm rot="20464926">
            <a:off x="4280663" y="4501790"/>
            <a:ext cx="2810097" cy="587061"/>
          </a:xfrm>
          <a:prstGeom prst="ellipse">
            <a:avLst/>
          </a:prstGeom>
          <a:noFill/>
          <a:ln w="9525">
            <a:gradFill flip="none" rotWithShape="1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54" name="椭圆 153"/>
          <p:cNvSpPr/>
          <p:nvPr>
            <p:custDataLst>
              <p:tags r:id="rId12"/>
            </p:custDataLst>
          </p:nvPr>
        </p:nvSpPr>
        <p:spPr>
          <a:xfrm rot="997938">
            <a:off x="4390453" y="4501790"/>
            <a:ext cx="2590026" cy="587061"/>
          </a:xfrm>
          <a:prstGeom prst="ellipse">
            <a:avLst/>
          </a:prstGeom>
          <a:noFill/>
          <a:ln w="19050">
            <a:gradFill flip="none" rotWithShape="1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55" name="椭圆 154"/>
          <p:cNvSpPr/>
          <p:nvPr>
            <p:custDataLst>
              <p:tags r:id="rId13"/>
            </p:custDataLst>
          </p:nvPr>
        </p:nvSpPr>
        <p:spPr>
          <a:xfrm rot="19668910">
            <a:off x="4200529" y="4501790"/>
            <a:ext cx="2810097" cy="587061"/>
          </a:xfrm>
          <a:prstGeom prst="ellipse">
            <a:avLst/>
          </a:prstGeom>
          <a:noFill/>
          <a:ln w="19050">
            <a:gradFill flip="none" rotWithShape="1">
              <a:gsLst>
                <a:gs pos="1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56" name="椭圆 155"/>
          <p:cNvSpPr/>
          <p:nvPr>
            <p:custDataLst>
              <p:tags r:id="rId14"/>
            </p:custDataLst>
          </p:nvPr>
        </p:nvSpPr>
        <p:spPr>
          <a:xfrm>
            <a:off x="6508642" y="4686035"/>
            <a:ext cx="109558" cy="109558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57" name="椭圆 156"/>
          <p:cNvSpPr/>
          <p:nvPr>
            <p:custDataLst>
              <p:tags r:id="rId15"/>
            </p:custDataLst>
          </p:nvPr>
        </p:nvSpPr>
        <p:spPr>
          <a:xfrm>
            <a:off x="5884606" y="5097432"/>
            <a:ext cx="109558" cy="109558"/>
          </a:xfrm>
          <a:prstGeom prst="ellipse">
            <a:avLst/>
          </a:prstGeom>
          <a:gradFill flip="none" rotWithShape="1">
            <a:gsLst>
              <a:gs pos="100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58" name="任意多边形: 形状 21"/>
          <p:cNvSpPr/>
          <p:nvPr>
            <p:custDataLst>
              <p:tags r:id="rId16"/>
            </p:custDataLst>
          </p:nvPr>
        </p:nvSpPr>
        <p:spPr>
          <a:xfrm>
            <a:off x="-6985" y="3691668"/>
            <a:ext cx="10058639" cy="1993656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noFill/>
          <a:ln w="15875">
            <a:gradFill>
              <a:gsLst>
                <a:gs pos="0">
                  <a:schemeClr val="accent1">
                    <a:lumMod val="40000"/>
                    <a:lumOff val="60000"/>
                    <a:alpha val="100000"/>
                  </a:schemeClr>
                </a:gs>
                <a:gs pos="92000">
                  <a:schemeClr val="accent1">
                    <a:alpha val="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59" name="椭圆 158"/>
          <p:cNvSpPr/>
          <p:nvPr>
            <p:custDataLst>
              <p:tags r:id="rId17"/>
            </p:custDataLst>
          </p:nvPr>
        </p:nvSpPr>
        <p:spPr>
          <a:xfrm>
            <a:off x="1860867" y="4287888"/>
            <a:ext cx="145458" cy="145458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60" name="椭圆 159"/>
          <p:cNvSpPr/>
          <p:nvPr>
            <p:custDataLst>
              <p:tags r:id="rId18"/>
            </p:custDataLst>
          </p:nvPr>
        </p:nvSpPr>
        <p:spPr>
          <a:xfrm>
            <a:off x="1888630" y="4315651"/>
            <a:ext cx="89872" cy="89872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61" name="矩形 160"/>
          <p:cNvSpPr/>
          <p:nvPr>
            <p:custDataLst>
              <p:tags r:id="rId19"/>
            </p:custDataLst>
          </p:nvPr>
        </p:nvSpPr>
        <p:spPr>
          <a:xfrm>
            <a:off x="81915" y="2872105"/>
            <a:ext cx="3477895" cy="7010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90" dirty="0" smtClean="0">
                <a:sym typeface="+mn-ea"/>
              </a:rPr>
              <a:t>接口数据校验</a:t>
            </a:r>
            <a:r>
              <a:rPr lang="zh-CN" altLang="en-US" sz="1390" dirty="0" smtClean="0">
                <a:sym typeface="+mn-ea"/>
              </a:rPr>
              <a:t>，</a:t>
            </a:r>
            <a:endParaRPr lang="zh-CN" altLang="en-US" sz="1390" dirty="0" smtClean="0"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90" b="1" dirty="0" smtClean="0">
                <a:sym typeface="+mn-ea"/>
              </a:rPr>
              <a:t>不可直接</a:t>
            </a:r>
            <a:r>
              <a:rPr lang="zh-CN" altLang="en-US" sz="1390" dirty="0" smtClean="0">
                <a:sym typeface="+mn-ea"/>
              </a:rPr>
              <a:t>在业务逻辑中抛错，</a:t>
            </a:r>
            <a:endParaRPr lang="zh-CN" altLang="en-US" sz="1390" b="1" dirty="0" smtClean="0"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90" dirty="0" smtClean="0">
                <a:sym typeface="+mn-ea"/>
              </a:rPr>
              <a:t>需要</a:t>
            </a:r>
            <a:r>
              <a:rPr lang="zh-CN" altLang="en-US" sz="1390" dirty="0" smtClean="0">
                <a:sym typeface="+mn-ea"/>
              </a:rPr>
              <a:t>实现字段级的类型纠正和错误</a:t>
            </a:r>
            <a:r>
              <a:rPr lang="zh-CN" altLang="en-US" sz="1390" dirty="0" smtClean="0">
                <a:sym typeface="+mn-ea"/>
              </a:rPr>
              <a:t>上报</a:t>
            </a:r>
            <a:endParaRPr lang="zh-CN" altLang="en-US" sz="1390" dirty="0" smtClean="0"/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39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2" name="矩形 161"/>
          <p:cNvSpPr/>
          <p:nvPr>
            <p:custDataLst>
              <p:tags r:id="rId20"/>
            </p:custDataLst>
          </p:nvPr>
        </p:nvSpPr>
        <p:spPr>
          <a:xfrm>
            <a:off x="895185" y="2506565"/>
            <a:ext cx="1388501" cy="3659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79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挑战</a:t>
            </a:r>
            <a:r>
              <a:rPr lang="en-US" altLang="zh-CN" sz="179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1</a:t>
            </a:r>
          </a:p>
        </p:txBody>
      </p:sp>
      <p:cxnSp>
        <p:nvCxnSpPr>
          <p:cNvPr id="163" name="直接连接符 162"/>
          <p:cNvCxnSpPr/>
          <p:nvPr>
            <p:custDataLst>
              <p:tags r:id="rId21"/>
            </p:custDataLst>
          </p:nvPr>
        </p:nvCxnSpPr>
        <p:spPr>
          <a:xfrm flipV="1">
            <a:off x="1934691" y="3642399"/>
            <a:ext cx="0" cy="645140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4" name="椭圆 163"/>
          <p:cNvSpPr/>
          <p:nvPr>
            <p:custDataLst>
              <p:tags r:id="rId22"/>
            </p:custDataLst>
          </p:nvPr>
        </p:nvSpPr>
        <p:spPr>
          <a:xfrm>
            <a:off x="9284939" y="4287888"/>
            <a:ext cx="145458" cy="145458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2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65" name="椭圆 164"/>
          <p:cNvSpPr/>
          <p:nvPr>
            <p:custDataLst>
              <p:tags r:id="rId23"/>
            </p:custDataLst>
          </p:nvPr>
        </p:nvSpPr>
        <p:spPr>
          <a:xfrm>
            <a:off x="9312702" y="4315651"/>
            <a:ext cx="89872" cy="89872"/>
          </a:xfrm>
          <a:prstGeom prst="ellipse">
            <a:avLst/>
          </a:prstGeom>
          <a:gradFill>
            <a:gsLst>
              <a:gs pos="100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66" name="矩形 165"/>
          <p:cNvSpPr/>
          <p:nvPr>
            <p:custDataLst>
              <p:tags r:id="rId24"/>
            </p:custDataLst>
          </p:nvPr>
        </p:nvSpPr>
        <p:spPr>
          <a:xfrm>
            <a:off x="7957820" y="3046730"/>
            <a:ext cx="2100580" cy="718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90" b="1" dirty="0" smtClean="0">
                <a:sym typeface="+mn-ea"/>
              </a:rPr>
              <a:t>无</a:t>
            </a:r>
            <a:r>
              <a:rPr lang="zh-CN" altLang="en-US" sz="1390" b="1" dirty="0" smtClean="0">
                <a:sym typeface="+mn-ea"/>
              </a:rPr>
              <a:t>现成参考方案</a:t>
            </a:r>
            <a:endParaRPr lang="zh-CN" altLang="en-US" sz="1390" b="1" dirty="0" smtClean="0"/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90" dirty="0" smtClean="0">
                <a:sym typeface="+mn-ea"/>
              </a:rPr>
              <a:t>市面上</a:t>
            </a:r>
            <a:r>
              <a:rPr lang="zh-CN" altLang="en-US" sz="1390" dirty="0" smtClean="0">
                <a:sym typeface="+mn-ea"/>
              </a:rPr>
              <a:t>大部分方案仅是作为校验器，缺少纠错能力</a:t>
            </a:r>
            <a:endParaRPr lang="zh-CN" altLang="en-US" sz="139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7" name="矩形 166"/>
          <p:cNvSpPr/>
          <p:nvPr>
            <p:custDataLst>
              <p:tags r:id="rId25"/>
            </p:custDataLst>
          </p:nvPr>
        </p:nvSpPr>
        <p:spPr>
          <a:xfrm>
            <a:off x="8396096" y="2681190"/>
            <a:ext cx="1388501" cy="3659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79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挑战</a:t>
            </a:r>
            <a:r>
              <a:rPr lang="en-US" altLang="zh-CN" sz="179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4</a:t>
            </a:r>
          </a:p>
        </p:txBody>
      </p:sp>
      <p:cxnSp>
        <p:nvCxnSpPr>
          <p:cNvPr id="168" name="直接连接符 167"/>
          <p:cNvCxnSpPr/>
          <p:nvPr>
            <p:custDataLst>
              <p:tags r:id="rId26"/>
            </p:custDataLst>
          </p:nvPr>
        </p:nvCxnSpPr>
        <p:spPr>
          <a:xfrm flipV="1">
            <a:off x="9358764" y="3642399"/>
            <a:ext cx="0" cy="645140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9" name="椭圆 168"/>
          <p:cNvSpPr/>
          <p:nvPr>
            <p:custDataLst>
              <p:tags r:id="rId27"/>
            </p:custDataLst>
          </p:nvPr>
        </p:nvSpPr>
        <p:spPr>
          <a:xfrm>
            <a:off x="4335558" y="3572992"/>
            <a:ext cx="145458" cy="145458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2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70" name="椭圆 169"/>
          <p:cNvSpPr/>
          <p:nvPr>
            <p:custDataLst>
              <p:tags r:id="rId28"/>
            </p:custDataLst>
          </p:nvPr>
        </p:nvSpPr>
        <p:spPr>
          <a:xfrm>
            <a:off x="4363321" y="3600755"/>
            <a:ext cx="89872" cy="89872"/>
          </a:xfrm>
          <a:prstGeom prst="ellipse">
            <a:avLst/>
          </a:prstGeom>
          <a:gradFill>
            <a:gsLst>
              <a:gs pos="100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71" name="矩形 170"/>
          <p:cNvSpPr/>
          <p:nvPr>
            <p:custDataLst>
              <p:tags r:id="rId29"/>
            </p:custDataLst>
          </p:nvPr>
        </p:nvSpPr>
        <p:spPr>
          <a:xfrm>
            <a:off x="2794698" y="2288810"/>
            <a:ext cx="2903220" cy="675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90" dirty="0" smtClean="0">
                <a:sym typeface="+mn-ea"/>
              </a:rPr>
              <a:t>社区的校验方案</a:t>
            </a:r>
            <a:r>
              <a:rPr lang="zh-CN" altLang="en-US" sz="1390" dirty="0" smtClean="0">
                <a:sym typeface="+mn-ea"/>
              </a:rPr>
              <a:t>都需要定义</a:t>
            </a:r>
            <a:r>
              <a:rPr lang="en-US" altLang="zh-CN" sz="1390" dirty="0" smtClean="0">
                <a:sym typeface="+mn-ea"/>
              </a:rPr>
              <a:t>schema</a:t>
            </a:r>
            <a:r>
              <a:rPr lang="zh-CN" altLang="en-US" sz="1390" b="1" dirty="0" smtClean="0">
                <a:sym typeface="+mn-ea"/>
              </a:rPr>
              <a:t>，</a:t>
            </a:r>
            <a:r>
              <a:rPr lang="zh-CN" altLang="en-US" sz="1390" dirty="0" smtClean="0">
                <a:sym typeface="+mn-ea"/>
              </a:rPr>
              <a:t>如何使其既</a:t>
            </a:r>
            <a:r>
              <a:rPr lang="zh-CN" altLang="en-US" sz="1390" dirty="0" smtClean="0">
                <a:sym typeface="+mn-ea"/>
              </a:rPr>
              <a:t>能提供</a:t>
            </a:r>
            <a:r>
              <a:rPr lang="zh-CN" altLang="en-US" sz="1390" b="1" dirty="0" smtClean="0">
                <a:sym typeface="+mn-ea"/>
              </a:rPr>
              <a:t>运行时类型校验</a:t>
            </a:r>
            <a:r>
              <a:rPr lang="zh-CN" altLang="en-US" sz="1390" dirty="0" smtClean="0">
                <a:sym typeface="+mn-ea"/>
              </a:rPr>
              <a:t>也能提供</a:t>
            </a:r>
            <a:r>
              <a:rPr lang="zh-CN" altLang="en-US" sz="1390" b="1" dirty="0" smtClean="0">
                <a:sym typeface="+mn-ea"/>
              </a:rPr>
              <a:t>静态类型校验</a:t>
            </a:r>
            <a:r>
              <a:rPr lang="zh-CN" altLang="en-US" sz="1390" dirty="0" smtClean="0">
                <a:sym typeface="+mn-ea"/>
              </a:rPr>
              <a:t>？</a:t>
            </a:r>
            <a:endParaRPr lang="zh-CN" altLang="en-US" sz="1390" dirty="0" smtClean="0"/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39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2" name="矩形 171"/>
          <p:cNvSpPr/>
          <p:nvPr>
            <p:custDataLst>
              <p:tags r:id="rId30"/>
            </p:custDataLst>
          </p:nvPr>
        </p:nvSpPr>
        <p:spPr>
          <a:xfrm>
            <a:off x="3443536" y="1940258"/>
            <a:ext cx="1388501" cy="3659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79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挑战</a:t>
            </a:r>
            <a:r>
              <a:rPr lang="en-US" altLang="zh-CN" sz="179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2</a:t>
            </a:r>
          </a:p>
        </p:txBody>
      </p:sp>
      <p:cxnSp>
        <p:nvCxnSpPr>
          <p:cNvPr id="173" name="直接连接符 172"/>
          <p:cNvCxnSpPr/>
          <p:nvPr>
            <p:custDataLst>
              <p:tags r:id="rId31"/>
            </p:custDataLst>
          </p:nvPr>
        </p:nvCxnSpPr>
        <p:spPr>
          <a:xfrm flipV="1">
            <a:off x="4363027" y="2927503"/>
            <a:ext cx="0" cy="645140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椭圆 173"/>
          <p:cNvSpPr/>
          <p:nvPr>
            <p:custDataLst>
              <p:tags r:id="rId32"/>
            </p:custDataLst>
          </p:nvPr>
        </p:nvSpPr>
        <p:spPr>
          <a:xfrm>
            <a:off x="6810249" y="3572992"/>
            <a:ext cx="145458" cy="145458"/>
          </a:xfrm>
          <a:prstGeom prst="ellipse">
            <a:avLst/>
          </a:prstGeom>
          <a:solidFill>
            <a:srgbClr val="FFFFFF"/>
          </a:solidFill>
          <a:ln w="3175">
            <a:solidFill>
              <a:schemeClr val="accent1"/>
            </a:solidFill>
          </a:ln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75" name="椭圆 174"/>
          <p:cNvSpPr/>
          <p:nvPr>
            <p:custDataLst>
              <p:tags r:id="rId33"/>
            </p:custDataLst>
          </p:nvPr>
        </p:nvSpPr>
        <p:spPr>
          <a:xfrm>
            <a:off x="6810072" y="3831260"/>
            <a:ext cx="89872" cy="89872"/>
          </a:xfrm>
          <a:prstGeom prst="ellipse">
            <a:avLst/>
          </a:prstGeom>
          <a:gradFill>
            <a:gsLst>
              <a:gs pos="1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0">
              <a:solidFill>
                <a:schemeClr val="lt1"/>
              </a:solidFill>
            </a:endParaRPr>
          </a:p>
        </p:txBody>
      </p:sp>
      <p:sp>
        <p:nvSpPr>
          <p:cNvPr id="176" name="矩形 175"/>
          <p:cNvSpPr/>
          <p:nvPr>
            <p:custDataLst>
              <p:tags r:id="rId34"/>
            </p:custDataLst>
          </p:nvPr>
        </p:nvSpPr>
        <p:spPr>
          <a:xfrm>
            <a:off x="5720206" y="2169866"/>
            <a:ext cx="2690495" cy="710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90" dirty="0" smtClean="0">
                <a:sym typeface="+mn-ea"/>
              </a:rPr>
              <a:t>需要</a:t>
            </a:r>
            <a:r>
              <a:rPr lang="zh-CN" altLang="en-US" sz="1390" b="1" dirty="0" smtClean="0">
                <a:sym typeface="+mn-ea"/>
              </a:rPr>
              <a:t>尽可能</a:t>
            </a:r>
            <a:r>
              <a:rPr lang="zh-CN" altLang="en-US" sz="1390" b="1" dirty="0" smtClean="0">
                <a:sym typeface="+mn-ea"/>
              </a:rPr>
              <a:t>提升开发便利性，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90" dirty="0" smtClean="0">
                <a:sym typeface="+mn-ea"/>
              </a:rPr>
              <a:t>减少</a:t>
            </a:r>
            <a:r>
              <a:rPr lang="zh-CN" altLang="en-US" sz="1390" dirty="0" smtClean="0">
                <a:sym typeface="+mn-ea"/>
              </a:rPr>
              <a:t>在业务代码中处处判断非空</a:t>
            </a:r>
            <a:endParaRPr lang="zh-CN" altLang="en-US" sz="139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7" name="矩形 176"/>
          <p:cNvSpPr/>
          <p:nvPr>
            <p:custDataLst>
              <p:tags r:id="rId35"/>
            </p:custDataLst>
          </p:nvPr>
        </p:nvSpPr>
        <p:spPr>
          <a:xfrm>
            <a:off x="6281446" y="1845008"/>
            <a:ext cx="1388501" cy="3659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79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挑战</a:t>
            </a:r>
            <a:r>
              <a:rPr lang="en-US" altLang="zh-CN" sz="179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3</a:t>
            </a:r>
          </a:p>
        </p:txBody>
      </p:sp>
      <p:cxnSp>
        <p:nvCxnSpPr>
          <p:cNvPr id="178" name="直接连接符 177"/>
          <p:cNvCxnSpPr/>
          <p:nvPr>
            <p:custDataLst>
              <p:tags r:id="rId36"/>
            </p:custDataLst>
          </p:nvPr>
        </p:nvCxnSpPr>
        <p:spPr>
          <a:xfrm flipV="1">
            <a:off x="6884073" y="2927503"/>
            <a:ext cx="0" cy="645140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9" name="单圆角矩形 178"/>
          <p:cNvSpPr/>
          <p:nvPr>
            <p:custDataLst>
              <p:tags r:id="rId37"/>
            </p:custDataLst>
          </p:nvPr>
        </p:nvSpPr>
        <p:spPr>
          <a:xfrm flipH="1">
            <a:off x="540385" y="1057910"/>
            <a:ext cx="1962785" cy="447040"/>
          </a:xfrm>
          <a:prstGeom prst="round1Rect">
            <a:avLst>
              <a:gd name="adj" fmla="val 50000"/>
            </a:avLst>
          </a:prstGeom>
          <a:gradFill>
            <a:gsLst>
              <a:gs pos="90000">
                <a:schemeClr val="accent1">
                  <a:lumMod val="60000"/>
                  <a:lumOff val="40000"/>
                  <a:alpha val="100000"/>
                </a:schemeClr>
              </a:gs>
              <a:gs pos="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71755" tIns="107950" rIns="288290" bIns="71755" numCol="1" spcCol="0" rtlCol="0" fromWordArt="0" anchor="ctr" anchorCtr="0" forceAA="0" compatLnSpc="1">
            <a:normAutofit fontScale="9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b="1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目标</a:t>
            </a:r>
          </a:p>
        </p:txBody>
      </p:sp>
      <p:sp>
        <p:nvSpPr>
          <p:cNvPr id="180" name="正文"/>
          <p:cNvSpPr txBox="1"/>
          <p:nvPr>
            <p:custDataLst>
              <p:tags r:id="rId38"/>
            </p:custDataLst>
          </p:nvPr>
        </p:nvSpPr>
        <p:spPr>
          <a:xfrm>
            <a:off x="2284095" y="962660"/>
            <a:ext cx="2984500" cy="4279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indent="0" algn="ctr" fontAlgn="auto">
              <a:lnSpc>
                <a:spcPct val="130000"/>
              </a:lnSpc>
            </a:pPr>
            <a:r>
              <a:rPr lang="zh-CN" altLang="en-US" sz="1400" b="1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实现接口</a:t>
            </a:r>
            <a:r>
              <a:rPr lang="zh-CN" altLang="en-US" sz="1400" b="1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数据运行</a:t>
            </a:r>
            <a:r>
              <a:rPr lang="zh-CN" altLang="en-US" sz="1400" b="1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时校验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1"/>
          <p:cNvSpPr txBox="1"/>
          <p:nvPr/>
        </p:nvSpPr>
        <p:spPr>
          <a:xfrm>
            <a:off x="1032734" y="789271"/>
            <a:ext cx="4927002" cy="6391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54380" rtl="0" eaLnBrk="1" latinLnBrk="0" hangingPunct="1">
              <a:lnSpc>
                <a:spcPts val="3500"/>
              </a:lnSpc>
              <a:spcBef>
                <a:spcPts val="825"/>
              </a:spcBef>
              <a:buFont typeface="Arial" panose="020B0604020202020204" pitchFamily="34" charset="0"/>
              <a:buNone/>
              <a:defRPr sz="3500" kern="1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900" dirty="0"/>
              <a:t>Contents</a:t>
            </a:r>
            <a:endParaRPr lang="zh-CN" altLang="en-US" sz="2900" dirty="0"/>
          </a:p>
        </p:txBody>
      </p:sp>
      <p:grpSp>
        <p:nvGrpSpPr>
          <p:cNvPr id="39" name="组合 38"/>
          <p:cNvGrpSpPr/>
          <p:nvPr/>
        </p:nvGrpSpPr>
        <p:grpSpPr>
          <a:xfrm>
            <a:off x="1994634" y="1819004"/>
            <a:ext cx="1731982" cy="1333948"/>
            <a:chOff x="1032734" y="2194560"/>
            <a:chExt cx="1731982" cy="133394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7" t="38734" r="72519" b="37722"/>
            <a:stretch>
              <a:fillRect/>
            </a:stretch>
          </p:blipFill>
          <p:spPr>
            <a:xfrm>
              <a:off x="1032734" y="2194560"/>
              <a:ext cx="1731982" cy="1333948"/>
            </a:xfrm>
            <a:prstGeom prst="rect">
              <a:avLst/>
            </a:prstGeom>
          </p:spPr>
        </p:pic>
        <p:sp>
          <p:nvSpPr>
            <p:cNvPr id="11" name="文本占位符 11"/>
            <p:cNvSpPr txBox="1"/>
            <p:nvPr/>
          </p:nvSpPr>
          <p:spPr>
            <a:xfrm>
              <a:off x="1823422" y="2652651"/>
              <a:ext cx="683110" cy="6391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754380" rtl="0" eaLnBrk="1" latinLnBrk="0" hangingPunct="1">
                <a:lnSpc>
                  <a:spcPts val="3500"/>
                </a:lnSpc>
                <a:spcBef>
                  <a:spcPts val="825"/>
                </a:spcBef>
                <a:buFont typeface="Arial" panose="020B0604020202020204" pitchFamily="34" charset="0"/>
                <a:buNone/>
                <a:defRPr sz="3500" kern="10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56578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297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16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9735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454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173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2892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0611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900" dirty="0" smtClean="0">
                  <a:solidFill>
                    <a:schemeClr val="bg1"/>
                  </a:solidFill>
                </a:rPr>
                <a:t>01</a:t>
              </a:r>
              <a:endParaRPr lang="zh-CN" altLang="en-US" sz="2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092376" y="1808246"/>
            <a:ext cx="1667436" cy="1398494"/>
            <a:chOff x="3130476" y="2183802"/>
            <a:chExt cx="1667436" cy="139849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05" t="38544" r="52313" b="36773"/>
            <a:stretch>
              <a:fillRect/>
            </a:stretch>
          </p:blipFill>
          <p:spPr>
            <a:xfrm>
              <a:off x="3130476" y="2183802"/>
              <a:ext cx="1667436" cy="1398494"/>
            </a:xfrm>
            <a:prstGeom prst="rect">
              <a:avLst/>
            </a:prstGeom>
          </p:spPr>
        </p:pic>
        <p:sp>
          <p:nvSpPr>
            <p:cNvPr id="12" name="文本占位符 11"/>
            <p:cNvSpPr txBox="1"/>
            <p:nvPr/>
          </p:nvSpPr>
          <p:spPr>
            <a:xfrm>
              <a:off x="3942678" y="2652651"/>
              <a:ext cx="683110" cy="6391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754380" rtl="0" eaLnBrk="1" latinLnBrk="0" hangingPunct="1">
                <a:lnSpc>
                  <a:spcPts val="3500"/>
                </a:lnSpc>
                <a:spcBef>
                  <a:spcPts val="825"/>
                </a:spcBef>
                <a:buFont typeface="Arial" panose="020B0604020202020204" pitchFamily="34" charset="0"/>
                <a:buNone/>
                <a:defRPr sz="3500" kern="10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56578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297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16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9735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454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173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2892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0611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900" dirty="0" smtClean="0">
                  <a:solidFill>
                    <a:schemeClr val="bg1"/>
                  </a:solidFill>
                </a:rPr>
                <a:t>02</a:t>
              </a:r>
              <a:endParaRPr lang="zh-CN" altLang="en-US" sz="2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168604" y="1819004"/>
            <a:ext cx="1731982" cy="1333948"/>
            <a:chOff x="5206704" y="2194560"/>
            <a:chExt cx="1731982" cy="133394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7" t="38734" r="72519" b="37722"/>
            <a:stretch>
              <a:fillRect/>
            </a:stretch>
          </p:blipFill>
          <p:spPr>
            <a:xfrm>
              <a:off x="5206704" y="2194560"/>
              <a:ext cx="1731982" cy="1333948"/>
            </a:xfrm>
            <a:prstGeom prst="rect">
              <a:avLst/>
            </a:prstGeom>
          </p:spPr>
        </p:pic>
        <p:sp>
          <p:nvSpPr>
            <p:cNvPr id="13" name="文本占位符 11"/>
            <p:cNvSpPr txBox="1"/>
            <p:nvPr/>
          </p:nvSpPr>
          <p:spPr>
            <a:xfrm>
              <a:off x="6029663" y="2652651"/>
              <a:ext cx="683110" cy="6391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754380" rtl="0" eaLnBrk="1" latinLnBrk="0" hangingPunct="1">
                <a:lnSpc>
                  <a:spcPts val="3500"/>
                </a:lnSpc>
                <a:spcBef>
                  <a:spcPts val="825"/>
                </a:spcBef>
                <a:buFont typeface="Arial" panose="020B0604020202020204" pitchFamily="34" charset="0"/>
                <a:buNone/>
                <a:defRPr sz="3500" kern="10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56578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297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16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9735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454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173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2892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0611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900" dirty="0" smtClean="0">
                  <a:solidFill>
                    <a:schemeClr val="bg1"/>
                  </a:solidFill>
                </a:rPr>
                <a:t>03</a:t>
              </a:r>
              <a:endParaRPr lang="zh-CN" altLang="en-US" sz="2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34937" y="3329602"/>
            <a:ext cx="2032906" cy="929341"/>
            <a:chOff x="983795" y="3691363"/>
            <a:chExt cx="2032906" cy="929341"/>
          </a:xfrm>
        </p:grpSpPr>
        <p:sp>
          <p:nvSpPr>
            <p:cNvPr id="15" name="文本占位符 11"/>
            <p:cNvSpPr txBox="1"/>
            <p:nvPr/>
          </p:nvSpPr>
          <p:spPr>
            <a:xfrm>
              <a:off x="983795" y="3825234"/>
              <a:ext cx="2032906" cy="27342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marR="0" indent="0" algn="l" defTabSz="754380" rtl="0" eaLnBrk="1" fontAlgn="auto" latinLnBrk="0" hangingPunct="1">
                <a:lnSpc>
                  <a:spcPts val="1000"/>
                </a:lnSpc>
                <a:spcBef>
                  <a:spcPts val="82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1400" kern="1000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56578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297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16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9735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454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173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2892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0611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工作完成情况整体回顾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240716" y="3691363"/>
              <a:ext cx="1337534" cy="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240716" y="4620704"/>
              <a:ext cx="1337534" cy="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占位符 11"/>
            <p:cNvSpPr txBox="1"/>
            <p:nvPr/>
          </p:nvSpPr>
          <p:spPr>
            <a:xfrm>
              <a:off x="1108038" y="4077029"/>
              <a:ext cx="1602890" cy="48793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l" defTabSz="754380" rtl="0" eaLnBrk="1" fontAlgn="auto" latinLnBrk="0" hangingPunct="1">
                <a:lnSpc>
                  <a:spcPts val="1000"/>
                </a:lnSpc>
                <a:spcBef>
                  <a:spcPts val="82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1400" kern="1000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56578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297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16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9735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454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173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2892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0611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600" dirty="0" smtClean="0">
                  <a:solidFill>
                    <a:schemeClr val="bg1">
                      <a:lumMod val="65000"/>
                    </a:schemeClr>
                  </a:solidFill>
                </a:rPr>
                <a:t>Security Video For Smart Life Security Video For Smart Life 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</a:rPr>
                <a:t>Security Video For Smart </a:t>
              </a:r>
              <a:r>
                <a:rPr lang="en-US" altLang="zh-CN" sz="600" dirty="0" smtClean="0">
                  <a:solidFill>
                    <a:schemeClr val="bg1">
                      <a:lumMod val="65000"/>
                    </a:schemeClr>
                  </a:solidFill>
                </a:rPr>
                <a:t>Life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</a:rPr>
                <a:t> Security Video For </a:t>
              </a:r>
              <a:endParaRPr lang="zh-CN" altLang="en-US" sz="600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124649" y="3329602"/>
            <a:ext cx="1602890" cy="929341"/>
            <a:chOff x="1108038" y="3691363"/>
            <a:chExt cx="1602890" cy="929341"/>
          </a:xfrm>
        </p:grpSpPr>
        <p:sp>
          <p:nvSpPr>
            <p:cNvPr id="25" name="文本占位符 11"/>
            <p:cNvSpPr txBox="1"/>
            <p:nvPr/>
          </p:nvSpPr>
          <p:spPr>
            <a:xfrm>
              <a:off x="1161826" y="3825234"/>
              <a:ext cx="1549102" cy="27342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l" defTabSz="754380" rtl="0" eaLnBrk="1" fontAlgn="auto" latinLnBrk="0" hangingPunct="1">
                <a:lnSpc>
                  <a:spcPts val="1000"/>
                </a:lnSpc>
                <a:spcBef>
                  <a:spcPts val="82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1400" kern="1000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56578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297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16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9735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454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173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2892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0611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亮点及差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距分析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240716" y="3691363"/>
              <a:ext cx="1337534" cy="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240716" y="4620704"/>
              <a:ext cx="1337534" cy="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占位符 11"/>
            <p:cNvSpPr txBox="1"/>
            <p:nvPr/>
          </p:nvSpPr>
          <p:spPr>
            <a:xfrm>
              <a:off x="1108038" y="4077029"/>
              <a:ext cx="1602890" cy="48793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l" defTabSz="754380" rtl="0" eaLnBrk="1" fontAlgn="auto" latinLnBrk="0" hangingPunct="1">
                <a:lnSpc>
                  <a:spcPts val="1000"/>
                </a:lnSpc>
                <a:spcBef>
                  <a:spcPts val="82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1400" kern="1000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56578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297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16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9735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454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173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2892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0611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600" dirty="0" smtClean="0">
                  <a:solidFill>
                    <a:schemeClr val="bg1">
                      <a:lumMod val="65000"/>
                    </a:schemeClr>
                  </a:solidFill>
                </a:rPr>
                <a:t>Security Video For Smart Life Security Video For Smart Life 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</a:rPr>
                <a:t>Security Video For Smart </a:t>
              </a:r>
              <a:r>
                <a:rPr lang="en-US" altLang="zh-CN" sz="600" dirty="0" smtClean="0">
                  <a:solidFill>
                    <a:schemeClr val="bg1">
                      <a:lumMod val="65000"/>
                    </a:schemeClr>
                  </a:solidFill>
                </a:rPr>
                <a:t>Life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</a:rPr>
                <a:t> Security Video For </a:t>
              </a:r>
              <a:endParaRPr lang="zh-CN" altLang="en-US" sz="600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233150" y="3329602"/>
            <a:ext cx="1602890" cy="929341"/>
            <a:chOff x="1108038" y="3691363"/>
            <a:chExt cx="1602890" cy="929341"/>
          </a:xfrm>
        </p:grpSpPr>
        <p:sp>
          <p:nvSpPr>
            <p:cNvPr id="30" name="文本占位符 11"/>
            <p:cNvSpPr txBox="1"/>
            <p:nvPr/>
          </p:nvSpPr>
          <p:spPr>
            <a:xfrm>
              <a:off x="1161826" y="3825234"/>
              <a:ext cx="1549102" cy="27342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l" defTabSz="754380" rtl="0" eaLnBrk="1" fontAlgn="auto" latinLnBrk="0" hangingPunct="1">
                <a:lnSpc>
                  <a:spcPts val="1000"/>
                </a:lnSpc>
                <a:spcBef>
                  <a:spcPts val="82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1400" kern="1000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56578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297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16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9735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454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173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2892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0611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300"/>
                </a:lnSpc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需求及建议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1240716" y="3691363"/>
              <a:ext cx="1337534" cy="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240716" y="4620704"/>
              <a:ext cx="1337534" cy="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占位符 11"/>
            <p:cNvSpPr txBox="1"/>
            <p:nvPr/>
          </p:nvSpPr>
          <p:spPr>
            <a:xfrm>
              <a:off x="1108038" y="4077029"/>
              <a:ext cx="1602890" cy="48793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l" defTabSz="754380" rtl="0" eaLnBrk="1" fontAlgn="auto" latinLnBrk="0" hangingPunct="1">
                <a:lnSpc>
                  <a:spcPts val="1000"/>
                </a:lnSpc>
                <a:spcBef>
                  <a:spcPts val="82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1400" kern="1000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56578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9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297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6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16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9735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454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173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2892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06115" indent="-188595" algn="l" defTabSz="754380" rtl="0" eaLnBrk="1" latinLnBrk="0" hangingPunct="1">
                <a:lnSpc>
                  <a:spcPct val="90000"/>
                </a:lnSpc>
                <a:spcBef>
                  <a:spcPts val="415"/>
                </a:spcBef>
                <a:buFont typeface="Arial" panose="020B0604020202020204" pitchFamily="34" charset="0"/>
                <a:buChar char="•"/>
                <a:defRPr sz="148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600" dirty="0" smtClean="0">
                  <a:solidFill>
                    <a:schemeClr val="bg1">
                      <a:lumMod val="65000"/>
                    </a:schemeClr>
                  </a:solidFill>
                </a:rPr>
                <a:t>Security Video For Smart Life Security Video For Smart Life 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</a:rPr>
                <a:t>Security Video For Smart </a:t>
              </a:r>
              <a:r>
                <a:rPr lang="en-US" altLang="zh-CN" sz="600" dirty="0" smtClean="0">
                  <a:solidFill>
                    <a:schemeClr val="bg1">
                      <a:lumMod val="65000"/>
                    </a:schemeClr>
                  </a:solidFill>
                </a:rPr>
                <a:t>Life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</a:rPr>
                <a:t> Security Video For </a:t>
              </a:r>
              <a:endParaRPr lang="zh-CN" altLang="en-US" sz="600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97559" y="476262"/>
            <a:ext cx="762000" cy="618973"/>
            <a:chOff x="459459" y="210344"/>
            <a:chExt cx="762000" cy="618973"/>
          </a:xfrm>
        </p:grpSpPr>
        <p:pic>
          <p:nvPicPr>
            <p:cNvPr id="8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15"/>
          <p:cNvSpPr txBox="1"/>
          <p:nvPr/>
        </p:nvSpPr>
        <p:spPr>
          <a:xfrm>
            <a:off x="1259632" y="559601"/>
            <a:ext cx="3620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>
            <p:custDataLst>
              <p:tags r:id="rId1"/>
            </p:custDataLst>
          </p:nvPr>
        </p:nvCxnSpPr>
        <p:spPr>
          <a:xfrm>
            <a:off x="1154663" y="1514203"/>
            <a:ext cx="775024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  <a:alpha val="2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916430" y="2889250"/>
            <a:ext cx="3055620" cy="225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85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明确需求</a:t>
            </a:r>
            <a:r>
              <a:rPr lang="zh-CN" altLang="en-US" sz="128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：核心是需要</a:t>
            </a:r>
            <a:r>
              <a:rPr lang="zh-CN" altLang="en-US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通过schema</a:t>
            </a:r>
            <a:r>
              <a:rPr lang="zh-CN" altLang="en-US" sz="128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生成运行时校验器的同时也能够提取静态</a:t>
            </a:r>
            <a:r>
              <a:rPr lang="zh-CN" altLang="en-US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类型，</a:t>
            </a:r>
            <a:r>
              <a:rPr lang="zh-CN" altLang="en-US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需要</a:t>
            </a:r>
            <a:r>
              <a:rPr lang="zh-CN" altLang="en-US" sz="128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具备足够强的自定义能力来实现字段纠错、字段</a:t>
            </a:r>
            <a:r>
              <a:rPr lang="zh-CN" altLang="en-US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级错误上报</a:t>
            </a:r>
            <a:r>
              <a:rPr lang="zh-CN" altLang="en-US" sz="128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逻辑的整合</a:t>
            </a:r>
            <a:r>
              <a:rPr lang="zh-CN" altLang="en-US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，最好能完全对</a:t>
            </a:r>
            <a:r>
              <a:rPr lang="zh-CN" altLang="en-US" sz="128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标</a:t>
            </a:r>
            <a:r>
              <a:rPr lang="en-US" altLang="zh-CN" sz="128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ts</a:t>
            </a:r>
            <a:endParaRPr lang="zh-CN" altLang="en-US" sz="1285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8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工具选择</a:t>
            </a:r>
            <a:r>
              <a:rPr lang="zh-CN" altLang="en-US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：最终选定</a:t>
            </a:r>
            <a:r>
              <a:rPr lang="en-US" altLang="zh-CN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zod.js</a:t>
            </a:r>
            <a:r>
              <a:rPr lang="zh-CN" altLang="en-US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来作为基础能力库</a:t>
            </a:r>
            <a:endParaRPr lang="en-US" altLang="zh-CN" sz="1285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8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实现方案</a:t>
            </a:r>
            <a:r>
              <a:rPr lang="zh-CN" altLang="en-US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：封装</a:t>
            </a:r>
            <a:r>
              <a:rPr lang="en-US" altLang="zh-CN" sz="1285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zod</a:t>
            </a:r>
            <a:r>
              <a:rPr lang="zh-CN" altLang="en-US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的基础方法，整合纠错与错误上报逻辑；封装</a:t>
            </a:r>
            <a:r>
              <a:rPr lang="en-US" altLang="zh-CN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Base</a:t>
            </a:r>
            <a:r>
              <a:rPr lang="zh-CN" altLang="en-US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请求类集成接口请求与数据校验</a:t>
            </a:r>
            <a:endParaRPr lang="zh-CN" altLang="en-US" sz="1285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727700" y="2889250"/>
            <a:ext cx="2960370" cy="11639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8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跑通了一套接口定义、类型校验器声明、业务使用的完整流程</a:t>
            </a: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8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首次在商城小程序里引入了ts，内容玩法全模块、全流程有良好的静态类型提示推导，给后续项目迭代使用ts推导类型提供良好</a:t>
            </a:r>
            <a:r>
              <a:rPr lang="zh-CN" altLang="en-US" sz="128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的参考</a:t>
            </a:r>
            <a:endParaRPr lang="zh-CN" altLang="en-US" sz="1285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7" name="任意多边形: 形状 36"/>
          <p:cNvSpPr/>
          <p:nvPr>
            <p:custDataLst>
              <p:tags r:id="rId4"/>
            </p:custDataLst>
          </p:nvPr>
        </p:nvSpPr>
        <p:spPr>
          <a:xfrm>
            <a:off x="2643609" y="1227896"/>
            <a:ext cx="348732" cy="300912"/>
          </a:xfrm>
          <a:custGeom>
            <a:avLst/>
            <a:gdLst>
              <a:gd name="connsiteX0" fmla="*/ 205979 w 411958"/>
              <a:gd name="connsiteY0" fmla="*/ 0 h 346834"/>
              <a:gd name="connsiteX1" fmla="*/ 411958 w 411958"/>
              <a:gd name="connsiteY1" fmla="*/ 296466 h 346834"/>
              <a:gd name="connsiteX2" fmla="*/ 408430 w 411958"/>
              <a:gd name="connsiteY2" fmla="*/ 346834 h 346834"/>
              <a:gd name="connsiteX3" fmla="*/ 3528 w 411958"/>
              <a:gd name="connsiteY3" fmla="*/ 346834 h 346834"/>
              <a:gd name="connsiteX4" fmla="*/ 0 w 411958"/>
              <a:gd name="connsiteY4" fmla="*/ 296466 h 346834"/>
              <a:gd name="connsiteX5" fmla="*/ 205979 w 411958"/>
              <a:gd name="connsiteY5" fmla="*/ 0 h 3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58" h="346834">
                <a:moveTo>
                  <a:pt x="205979" y="0"/>
                </a:moveTo>
                <a:cubicBezTo>
                  <a:pt x="319738" y="0"/>
                  <a:pt x="411958" y="132732"/>
                  <a:pt x="411958" y="296466"/>
                </a:cubicBezTo>
                <a:lnTo>
                  <a:pt x="408430" y="346834"/>
                </a:lnTo>
                <a:lnTo>
                  <a:pt x="3528" y="346834"/>
                </a:lnTo>
                <a:lnTo>
                  <a:pt x="0" y="296466"/>
                </a:lnTo>
                <a:cubicBezTo>
                  <a:pt x="0" y="132732"/>
                  <a:pt x="92220" y="0"/>
                  <a:pt x="205979" y="0"/>
                </a:cubicBezTo>
                <a:close/>
              </a:path>
            </a:pathLst>
          </a:custGeom>
          <a:solidFill>
            <a:srgbClr val="5285B4"/>
          </a:solidFill>
          <a:ln>
            <a:noFill/>
          </a:ln>
          <a:effectLst>
            <a:outerShdw blurRad="50800" dist="63500" dir="8100000" algn="tr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55">
              <a:solidFill>
                <a:schemeClr val="lt1"/>
              </a:solidFill>
            </a:endParaRPr>
          </a:p>
        </p:txBody>
      </p:sp>
      <p:sp>
        <p:nvSpPr>
          <p:cNvPr id="39" name="任意多边形: 形状 38"/>
          <p:cNvSpPr/>
          <p:nvPr>
            <p:custDataLst>
              <p:tags r:id="rId5"/>
            </p:custDataLst>
          </p:nvPr>
        </p:nvSpPr>
        <p:spPr>
          <a:xfrm>
            <a:off x="2748474" y="1227947"/>
            <a:ext cx="1113842" cy="1454409"/>
          </a:xfrm>
          <a:custGeom>
            <a:avLst/>
            <a:gdLst>
              <a:gd name="connsiteX0" fmla="*/ 38 w 4644"/>
              <a:gd name="connsiteY0" fmla="*/ 0 h 6065"/>
              <a:gd name="connsiteX1" fmla="*/ 736 w 4644"/>
              <a:gd name="connsiteY1" fmla="*/ 0 h 6065"/>
              <a:gd name="connsiteX2" fmla="*/ 2985 w 4644"/>
              <a:gd name="connsiteY2" fmla="*/ 0 h 6065"/>
              <a:gd name="connsiteX3" fmla="*/ 2996 w 4644"/>
              <a:gd name="connsiteY3" fmla="*/ 0 h 6065"/>
              <a:gd name="connsiteX4" fmla="*/ 3001 w 4644"/>
              <a:gd name="connsiteY4" fmla="*/ 0 h 6065"/>
              <a:gd name="connsiteX5" fmla="*/ 3001 w 4644"/>
              <a:gd name="connsiteY5" fmla="*/ 0 h 6065"/>
              <a:gd name="connsiteX6" fmla="*/ 3208 w 4644"/>
              <a:gd name="connsiteY6" fmla="*/ 21 h 6065"/>
              <a:gd name="connsiteX7" fmla="*/ 4048 w 4644"/>
              <a:gd name="connsiteY7" fmla="*/ 1052 h 6065"/>
              <a:gd name="connsiteX8" fmla="*/ 4002 w 4644"/>
              <a:gd name="connsiteY8" fmla="*/ 1348 h 6065"/>
              <a:gd name="connsiteX9" fmla="*/ 4002 w 4644"/>
              <a:gd name="connsiteY9" fmla="*/ 1348 h 6065"/>
              <a:gd name="connsiteX10" fmla="*/ 4048 w 4644"/>
              <a:gd name="connsiteY10" fmla="*/ 1052 h 6065"/>
              <a:gd name="connsiteX11" fmla="*/ 4048 w 4644"/>
              <a:gd name="connsiteY11" fmla="*/ 1446 h 6065"/>
              <a:gd name="connsiteX12" fmla="*/ 4050 w 4644"/>
              <a:gd name="connsiteY12" fmla="*/ 1451 h 6065"/>
              <a:gd name="connsiteX13" fmla="*/ 4050 w 4644"/>
              <a:gd name="connsiteY13" fmla="*/ 3364 h 6065"/>
              <a:gd name="connsiteX14" fmla="*/ 4187 w 4644"/>
              <a:gd name="connsiteY14" fmla="*/ 3501 h 6065"/>
              <a:gd name="connsiteX15" fmla="*/ 4508 w 4644"/>
              <a:gd name="connsiteY15" fmla="*/ 3501 h 6065"/>
              <a:gd name="connsiteX16" fmla="*/ 4634 w 4644"/>
              <a:gd name="connsiteY16" fmla="*/ 3583 h 6065"/>
              <a:gd name="connsiteX17" fmla="*/ 4609 w 4644"/>
              <a:gd name="connsiteY17" fmla="*/ 3732 h 6065"/>
              <a:gd name="connsiteX18" fmla="*/ 2499 w 4644"/>
              <a:gd name="connsiteY18" fmla="*/ 6022 h 6065"/>
              <a:gd name="connsiteX19" fmla="*/ 2396 w 4644"/>
              <a:gd name="connsiteY19" fmla="*/ 6065 h 6065"/>
              <a:gd name="connsiteX20" fmla="*/ 2294 w 4644"/>
              <a:gd name="connsiteY20" fmla="*/ 6022 h 6065"/>
              <a:gd name="connsiteX21" fmla="*/ 184 w 4644"/>
              <a:gd name="connsiteY21" fmla="*/ 3732 h 6065"/>
              <a:gd name="connsiteX22" fmla="*/ 159 w 4644"/>
              <a:gd name="connsiteY22" fmla="*/ 3583 h 6065"/>
              <a:gd name="connsiteX23" fmla="*/ 284 w 4644"/>
              <a:gd name="connsiteY23" fmla="*/ 3501 h 6065"/>
              <a:gd name="connsiteX24" fmla="*/ 606 w 4644"/>
              <a:gd name="connsiteY24" fmla="*/ 3501 h 6065"/>
              <a:gd name="connsiteX25" fmla="*/ 743 w 4644"/>
              <a:gd name="connsiteY25" fmla="*/ 3364 h 6065"/>
              <a:gd name="connsiteX26" fmla="*/ 732 w 4644"/>
              <a:gd name="connsiteY26" fmla="*/ 1264 h 6065"/>
              <a:gd name="connsiteX27" fmla="*/ 38 w 4644"/>
              <a:gd name="connsiteY27" fmla="*/ 0 h 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44" h="6065">
                <a:moveTo>
                  <a:pt x="38" y="0"/>
                </a:moveTo>
                <a:cubicBezTo>
                  <a:pt x="-167" y="-1"/>
                  <a:pt x="503" y="0"/>
                  <a:pt x="736" y="0"/>
                </a:cubicBezTo>
                <a:lnTo>
                  <a:pt x="2985" y="0"/>
                </a:lnTo>
                <a:lnTo>
                  <a:pt x="2996" y="0"/>
                </a:lnTo>
                <a:lnTo>
                  <a:pt x="3001" y="0"/>
                </a:lnTo>
                <a:lnTo>
                  <a:pt x="3001" y="0"/>
                </a:lnTo>
                <a:lnTo>
                  <a:pt x="3208" y="21"/>
                </a:lnTo>
                <a:cubicBezTo>
                  <a:pt x="3687" y="119"/>
                  <a:pt x="4048" y="543"/>
                  <a:pt x="4048" y="1052"/>
                </a:cubicBezTo>
                <a:lnTo>
                  <a:pt x="4002" y="1348"/>
                </a:lnTo>
                <a:lnTo>
                  <a:pt x="4002" y="1348"/>
                </a:lnTo>
                <a:lnTo>
                  <a:pt x="4048" y="1052"/>
                </a:lnTo>
                <a:lnTo>
                  <a:pt x="4048" y="1446"/>
                </a:lnTo>
                <a:lnTo>
                  <a:pt x="4050" y="1451"/>
                </a:lnTo>
                <a:cubicBezTo>
                  <a:pt x="4050" y="1531"/>
                  <a:pt x="4050" y="3285"/>
                  <a:pt x="4050" y="3364"/>
                </a:cubicBezTo>
                <a:cubicBezTo>
                  <a:pt x="4050" y="3446"/>
                  <a:pt x="4107" y="3501"/>
                  <a:pt x="4187" y="3501"/>
                </a:cubicBezTo>
                <a:lnTo>
                  <a:pt x="4508" y="3501"/>
                </a:lnTo>
                <a:cubicBezTo>
                  <a:pt x="4559" y="3501"/>
                  <a:pt x="4613" y="3538"/>
                  <a:pt x="4634" y="3583"/>
                </a:cubicBezTo>
                <a:cubicBezTo>
                  <a:pt x="4654" y="3631"/>
                  <a:pt x="4643" y="3695"/>
                  <a:pt x="4609" y="3732"/>
                </a:cubicBezTo>
                <a:lnTo>
                  <a:pt x="2499" y="6022"/>
                </a:lnTo>
                <a:cubicBezTo>
                  <a:pt x="2472" y="6049"/>
                  <a:pt x="2435" y="6065"/>
                  <a:pt x="2396" y="6065"/>
                </a:cubicBezTo>
                <a:cubicBezTo>
                  <a:pt x="2358" y="6065"/>
                  <a:pt x="2321" y="6049"/>
                  <a:pt x="2294" y="6022"/>
                </a:cubicBezTo>
                <a:lnTo>
                  <a:pt x="184" y="3732"/>
                </a:lnTo>
                <a:cubicBezTo>
                  <a:pt x="150" y="3695"/>
                  <a:pt x="138" y="3631"/>
                  <a:pt x="159" y="3583"/>
                </a:cubicBezTo>
                <a:cubicBezTo>
                  <a:pt x="179" y="3538"/>
                  <a:pt x="234" y="3501"/>
                  <a:pt x="284" y="3501"/>
                </a:cubicBezTo>
                <a:lnTo>
                  <a:pt x="606" y="3501"/>
                </a:lnTo>
                <a:cubicBezTo>
                  <a:pt x="686" y="3501"/>
                  <a:pt x="743" y="3446"/>
                  <a:pt x="743" y="3364"/>
                </a:cubicBezTo>
                <a:cubicBezTo>
                  <a:pt x="748" y="3272"/>
                  <a:pt x="738" y="2373"/>
                  <a:pt x="732" y="1264"/>
                </a:cubicBezTo>
                <a:cubicBezTo>
                  <a:pt x="726" y="155"/>
                  <a:pt x="243" y="1"/>
                  <a:pt x="38" y="0"/>
                </a:cubicBezTo>
                <a:close/>
              </a:path>
            </a:pathLst>
          </a:custGeom>
          <a:solidFill>
            <a:srgbClr val="5285B4"/>
          </a:solidFill>
          <a:ln>
            <a:noFill/>
          </a:ln>
          <a:effectLst>
            <a:outerShdw blurRad="50800" dist="635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165035" tIns="65897" rIns="99137" bIns="264756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4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解决思路</a:t>
            </a:r>
          </a:p>
        </p:txBody>
      </p:sp>
      <p:sp>
        <p:nvSpPr>
          <p:cNvPr id="23" name="任意多边形: 形状 36"/>
          <p:cNvSpPr/>
          <p:nvPr>
            <p:custDataLst>
              <p:tags r:id="rId6"/>
            </p:custDataLst>
          </p:nvPr>
        </p:nvSpPr>
        <p:spPr>
          <a:xfrm>
            <a:off x="6682429" y="1213291"/>
            <a:ext cx="348732" cy="300912"/>
          </a:xfrm>
          <a:custGeom>
            <a:avLst/>
            <a:gdLst>
              <a:gd name="connsiteX0" fmla="*/ 205979 w 411958"/>
              <a:gd name="connsiteY0" fmla="*/ 0 h 346834"/>
              <a:gd name="connsiteX1" fmla="*/ 411958 w 411958"/>
              <a:gd name="connsiteY1" fmla="*/ 296466 h 346834"/>
              <a:gd name="connsiteX2" fmla="*/ 408430 w 411958"/>
              <a:gd name="connsiteY2" fmla="*/ 346834 h 346834"/>
              <a:gd name="connsiteX3" fmla="*/ 3528 w 411958"/>
              <a:gd name="connsiteY3" fmla="*/ 346834 h 346834"/>
              <a:gd name="connsiteX4" fmla="*/ 0 w 411958"/>
              <a:gd name="connsiteY4" fmla="*/ 296466 h 346834"/>
              <a:gd name="connsiteX5" fmla="*/ 205979 w 411958"/>
              <a:gd name="connsiteY5" fmla="*/ 0 h 3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958" h="346834">
                <a:moveTo>
                  <a:pt x="205979" y="0"/>
                </a:moveTo>
                <a:cubicBezTo>
                  <a:pt x="319738" y="0"/>
                  <a:pt x="411958" y="132732"/>
                  <a:pt x="411958" y="296466"/>
                </a:cubicBezTo>
                <a:lnTo>
                  <a:pt x="408430" y="346834"/>
                </a:lnTo>
                <a:lnTo>
                  <a:pt x="3528" y="346834"/>
                </a:lnTo>
                <a:lnTo>
                  <a:pt x="0" y="296466"/>
                </a:lnTo>
                <a:cubicBezTo>
                  <a:pt x="0" y="132732"/>
                  <a:pt x="92220" y="0"/>
                  <a:pt x="205979" y="0"/>
                </a:cubicBezTo>
                <a:close/>
              </a:path>
            </a:pathLst>
          </a:custGeom>
          <a:solidFill>
            <a:srgbClr val="FABE00"/>
          </a:solidFill>
          <a:ln>
            <a:noFill/>
          </a:ln>
          <a:effectLst>
            <a:outerShdw blurRad="50800" dist="63500" dir="8100000" algn="tr" rotWithShape="0">
              <a:schemeClr val="accent2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55">
              <a:solidFill>
                <a:schemeClr val="lt1"/>
              </a:solidFill>
            </a:endParaRPr>
          </a:p>
        </p:txBody>
      </p:sp>
      <p:sp>
        <p:nvSpPr>
          <p:cNvPr id="24" name="任意多边形: 形状 38"/>
          <p:cNvSpPr/>
          <p:nvPr>
            <p:custDataLst>
              <p:tags r:id="rId7"/>
            </p:custDataLst>
          </p:nvPr>
        </p:nvSpPr>
        <p:spPr>
          <a:xfrm>
            <a:off x="6843810" y="1235567"/>
            <a:ext cx="1113842" cy="1454409"/>
          </a:xfrm>
          <a:custGeom>
            <a:avLst/>
            <a:gdLst>
              <a:gd name="connsiteX0" fmla="*/ 38 w 4644"/>
              <a:gd name="connsiteY0" fmla="*/ 0 h 6065"/>
              <a:gd name="connsiteX1" fmla="*/ 736 w 4644"/>
              <a:gd name="connsiteY1" fmla="*/ 0 h 6065"/>
              <a:gd name="connsiteX2" fmla="*/ 2985 w 4644"/>
              <a:gd name="connsiteY2" fmla="*/ 0 h 6065"/>
              <a:gd name="connsiteX3" fmla="*/ 2996 w 4644"/>
              <a:gd name="connsiteY3" fmla="*/ 0 h 6065"/>
              <a:gd name="connsiteX4" fmla="*/ 3001 w 4644"/>
              <a:gd name="connsiteY4" fmla="*/ 0 h 6065"/>
              <a:gd name="connsiteX5" fmla="*/ 3001 w 4644"/>
              <a:gd name="connsiteY5" fmla="*/ 0 h 6065"/>
              <a:gd name="connsiteX6" fmla="*/ 3208 w 4644"/>
              <a:gd name="connsiteY6" fmla="*/ 21 h 6065"/>
              <a:gd name="connsiteX7" fmla="*/ 4048 w 4644"/>
              <a:gd name="connsiteY7" fmla="*/ 1052 h 6065"/>
              <a:gd name="connsiteX8" fmla="*/ 4002 w 4644"/>
              <a:gd name="connsiteY8" fmla="*/ 1348 h 6065"/>
              <a:gd name="connsiteX9" fmla="*/ 4002 w 4644"/>
              <a:gd name="connsiteY9" fmla="*/ 1348 h 6065"/>
              <a:gd name="connsiteX10" fmla="*/ 4048 w 4644"/>
              <a:gd name="connsiteY10" fmla="*/ 1052 h 6065"/>
              <a:gd name="connsiteX11" fmla="*/ 4048 w 4644"/>
              <a:gd name="connsiteY11" fmla="*/ 1446 h 6065"/>
              <a:gd name="connsiteX12" fmla="*/ 4050 w 4644"/>
              <a:gd name="connsiteY12" fmla="*/ 1451 h 6065"/>
              <a:gd name="connsiteX13" fmla="*/ 4050 w 4644"/>
              <a:gd name="connsiteY13" fmla="*/ 3364 h 6065"/>
              <a:gd name="connsiteX14" fmla="*/ 4187 w 4644"/>
              <a:gd name="connsiteY14" fmla="*/ 3501 h 6065"/>
              <a:gd name="connsiteX15" fmla="*/ 4508 w 4644"/>
              <a:gd name="connsiteY15" fmla="*/ 3501 h 6065"/>
              <a:gd name="connsiteX16" fmla="*/ 4634 w 4644"/>
              <a:gd name="connsiteY16" fmla="*/ 3583 h 6065"/>
              <a:gd name="connsiteX17" fmla="*/ 4609 w 4644"/>
              <a:gd name="connsiteY17" fmla="*/ 3732 h 6065"/>
              <a:gd name="connsiteX18" fmla="*/ 2499 w 4644"/>
              <a:gd name="connsiteY18" fmla="*/ 6022 h 6065"/>
              <a:gd name="connsiteX19" fmla="*/ 2396 w 4644"/>
              <a:gd name="connsiteY19" fmla="*/ 6065 h 6065"/>
              <a:gd name="connsiteX20" fmla="*/ 2294 w 4644"/>
              <a:gd name="connsiteY20" fmla="*/ 6022 h 6065"/>
              <a:gd name="connsiteX21" fmla="*/ 184 w 4644"/>
              <a:gd name="connsiteY21" fmla="*/ 3732 h 6065"/>
              <a:gd name="connsiteX22" fmla="*/ 159 w 4644"/>
              <a:gd name="connsiteY22" fmla="*/ 3583 h 6065"/>
              <a:gd name="connsiteX23" fmla="*/ 284 w 4644"/>
              <a:gd name="connsiteY23" fmla="*/ 3501 h 6065"/>
              <a:gd name="connsiteX24" fmla="*/ 606 w 4644"/>
              <a:gd name="connsiteY24" fmla="*/ 3501 h 6065"/>
              <a:gd name="connsiteX25" fmla="*/ 743 w 4644"/>
              <a:gd name="connsiteY25" fmla="*/ 3364 h 6065"/>
              <a:gd name="connsiteX26" fmla="*/ 732 w 4644"/>
              <a:gd name="connsiteY26" fmla="*/ 1264 h 6065"/>
              <a:gd name="connsiteX27" fmla="*/ 38 w 4644"/>
              <a:gd name="connsiteY27" fmla="*/ 0 h 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44" h="6065">
                <a:moveTo>
                  <a:pt x="38" y="0"/>
                </a:moveTo>
                <a:cubicBezTo>
                  <a:pt x="-167" y="-1"/>
                  <a:pt x="503" y="0"/>
                  <a:pt x="736" y="0"/>
                </a:cubicBezTo>
                <a:lnTo>
                  <a:pt x="2985" y="0"/>
                </a:lnTo>
                <a:lnTo>
                  <a:pt x="2996" y="0"/>
                </a:lnTo>
                <a:lnTo>
                  <a:pt x="3001" y="0"/>
                </a:lnTo>
                <a:lnTo>
                  <a:pt x="3001" y="0"/>
                </a:lnTo>
                <a:lnTo>
                  <a:pt x="3208" y="21"/>
                </a:lnTo>
                <a:cubicBezTo>
                  <a:pt x="3687" y="119"/>
                  <a:pt x="4048" y="543"/>
                  <a:pt x="4048" y="1052"/>
                </a:cubicBezTo>
                <a:lnTo>
                  <a:pt x="4002" y="1348"/>
                </a:lnTo>
                <a:lnTo>
                  <a:pt x="4002" y="1348"/>
                </a:lnTo>
                <a:lnTo>
                  <a:pt x="4048" y="1052"/>
                </a:lnTo>
                <a:lnTo>
                  <a:pt x="4048" y="1446"/>
                </a:lnTo>
                <a:lnTo>
                  <a:pt x="4050" y="1451"/>
                </a:lnTo>
                <a:cubicBezTo>
                  <a:pt x="4050" y="1531"/>
                  <a:pt x="4050" y="3285"/>
                  <a:pt x="4050" y="3364"/>
                </a:cubicBezTo>
                <a:cubicBezTo>
                  <a:pt x="4050" y="3446"/>
                  <a:pt x="4107" y="3501"/>
                  <a:pt x="4187" y="3501"/>
                </a:cubicBezTo>
                <a:lnTo>
                  <a:pt x="4508" y="3501"/>
                </a:lnTo>
                <a:cubicBezTo>
                  <a:pt x="4559" y="3501"/>
                  <a:pt x="4613" y="3538"/>
                  <a:pt x="4634" y="3583"/>
                </a:cubicBezTo>
                <a:cubicBezTo>
                  <a:pt x="4654" y="3631"/>
                  <a:pt x="4643" y="3695"/>
                  <a:pt x="4609" y="3732"/>
                </a:cubicBezTo>
                <a:lnTo>
                  <a:pt x="2499" y="6022"/>
                </a:lnTo>
                <a:cubicBezTo>
                  <a:pt x="2472" y="6049"/>
                  <a:pt x="2435" y="6065"/>
                  <a:pt x="2396" y="6065"/>
                </a:cubicBezTo>
                <a:cubicBezTo>
                  <a:pt x="2358" y="6065"/>
                  <a:pt x="2321" y="6049"/>
                  <a:pt x="2294" y="6022"/>
                </a:cubicBezTo>
                <a:lnTo>
                  <a:pt x="184" y="3732"/>
                </a:lnTo>
                <a:cubicBezTo>
                  <a:pt x="150" y="3695"/>
                  <a:pt x="138" y="3631"/>
                  <a:pt x="159" y="3583"/>
                </a:cubicBezTo>
                <a:cubicBezTo>
                  <a:pt x="179" y="3538"/>
                  <a:pt x="234" y="3501"/>
                  <a:pt x="284" y="3501"/>
                </a:cubicBezTo>
                <a:lnTo>
                  <a:pt x="606" y="3501"/>
                </a:lnTo>
                <a:cubicBezTo>
                  <a:pt x="686" y="3501"/>
                  <a:pt x="743" y="3446"/>
                  <a:pt x="743" y="3364"/>
                </a:cubicBezTo>
                <a:cubicBezTo>
                  <a:pt x="748" y="3272"/>
                  <a:pt x="738" y="2373"/>
                  <a:pt x="732" y="1264"/>
                </a:cubicBezTo>
                <a:cubicBezTo>
                  <a:pt x="726" y="155"/>
                  <a:pt x="243" y="1"/>
                  <a:pt x="38" y="0"/>
                </a:cubicBezTo>
                <a:close/>
              </a:path>
            </a:pathLst>
          </a:custGeom>
          <a:solidFill>
            <a:srgbClr val="FABE00"/>
          </a:solidFill>
          <a:ln>
            <a:noFill/>
          </a:ln>
          <a:effectLst>
            <a:outerShdw blurRad="50800" dist="63500" dir="8100000" algn="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165035" tIns="65897" rIns="99137" bIns="264756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4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3259" y="661047"/>
            <a:ext cx="762000" cy="618973"/>
            <a:chOff x="459459" y="210344"/>
            <a:chExt cx="762000" cy="618973"/>
          </a:xfrm>
        </p:grpSpPr>
        <p:pic>
          <p:nvPicPr>
            <p:cNvPr id="9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5"/>
          <p:cNvSpPr txBox="1"/>
          <p:nvPr/>
        </p:nvSpPr>
        <p:spPr>
          <a:xfrm>
            <a:off x="1259632" y="744386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03400" y="2159635"/>
            <a:ext cx="659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期望能有更多的锻炼机会，在萤石学到更多，体验更多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7648" y="527827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目标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计划</a:t>
            </a:r>
            <a:endParaRPr lang="zh-CN" altLang="en-US" sz="24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303249" y="398321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组合 34"/>
          <p:cNvGrpSpPr/>
          <p:nvPr>
            <p:custDataLst>
              <p:tags r:id="rId1"/>
            </p:custDataLst>
          </p:nvPr>
        </p:nvGrpSpPr>
        <p:grpSpPr>
          <a:xfrm>
            <a:off x="6018320" y="1118319"/>
            <a:ext cx="2364740" cy="4132580"/>
            <a:chOff x="912441" y="1730155"/>
            <a:chExt cx="2327275" cy="4119880"/>
          </a:xfrm>
          <a:solidFill>
            <a:srgbClr val="FABE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5" name="Rectangle 7"/>
            <p:cNvSpPr/>
            <p:nvPr>
              <p:custDataLst>
                <p:tags r:id="rId12"/>
              </p:custDataLst>
            </p:nvPr>
          </p:nvSpPr>
          <p:spPr>
            <a:xfrm>
              <a:off x="912441" y="1854615"/>
              <a:ext cx="2327275" cy="3995420"/>
            </a:xfrm>
            <a:prstGeom prst="rect">
              <a:avLst/>
            </a:prstGeom>
            <a:noFill/>
            <a:ln cmpd="dbl"/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Rectangle 16"/>
            <p:cNvSpPr/>
            <p:nvPr>
              <p:custDataLst>
                <p:tags r:id="rId13"/>
              </p:custDataLst>
            </p:nvPr>
          </p:nvSpPr>
          <p:spPr>
            <a:xfrm>
              <a:off x="1186126" y="1730155"/>
              <a:ext cx="1619885" cy="365125"/>
            </a:xfrm>
            <a:prstGeom prst="rect">
              <a:avLst/>
            </a:prstGeom>
            <a:solidFill>
              <a:srgbClr val="009FE7"/>
            </a:solidFill>
            <a:ln cmpd="dbl"/>
          </p:spPr>
          <p:style>
            <a:lnRef idx="2">
              <a:schemeClr val="accent1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个人成长</a:t>
              </a:r>
            </a:p>
          </p:txBody>
        </p:sp>
      </p:grpSp>
      <p:grpSp>
        <p:nvGrpSpPr>
          <p:cNvPr id="36" name="组合 35"/>
          <p:cNvGrpSpPr/>
          <p:nvPr>
            <p:custDataLst>
              <p:tags r:id="rId2"/>
            </p:custDataLst>
          </p:nvPr>
        </p:nvGrpSpPr>
        <p:grpSpPr>
          <a:xfrm>
            <a:off x="3713869" y="1118319"/>
            <a:ext cx="2141855" cy="4161310"/>
            <a:chOff x="3611312" y="1798100"/>
            <a:chExt cx="2141855" cy="4121081"/>
          </a:xfrm>
        </p:grpSpPr>
        <p:sp>
          <p:nvSpPr>
            <p:cNvPr id="41" name="Rectangle 7"/>
            <p:cNvSpPr/>
            <p:nvPr>
              <p:custDataLst>
                <p:tags r:id="rId8"/>
              </p:custDataLst>
            </p:nvPr>
          </p:nvSpPr>
          <p:spPr>
            <a:xfrm>
              <a:off x="3611312" y="1900266"/>
              <a:ext cx="2141855" cy="4018915"/>
            </a:xfrm>
            <a:prstGeom prst="rect">
              <a:avLst/>
            </a:prstGeom>
            <a:noFill/>
            <a:ln cmpd="dbl">
              <a:solidFill>
                <a:schemeClr val="accent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Rectangle 16"/>
            <p:cNvSpPr/>
            <p:nvPr>
              <p:custDataLst>
                <p:tags r:id="rId9"/>
              </p:custDataLst>
            </p:nvPr>
          </p:nvSpPr>
          <p:spPr>
            <a:xfrm rot="2700000">
              <a:off x="4520063" y="1714538"/>
              <a:ext cx="238447" cy="427491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3" name="Rectangle 14"/>
            <p:cNvSpPr/>
            <p:nvPr>
              <p:custDataLst>
                <p:tags r:id="rId10"/>
              </p:custDataLst>
            </p:nvPr>
          </p:nvSpPr>
          <p:spPr>
            <a:xfrm>
              <a:off x="3825307" y="1798100"/>
              <a:ext cx="1619885" cy="365760"/>
            </a:xfrm>
            <a:prstGeom prst="rect">
              <a:avLst/>
            </a:prstGeom>
            <a:solidFill>
              <a:srgbClr val="FABE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业务</a:t>
              </a:r>
            </a:p>
          </p:txBody>
        </p:sp>
        <p:sp>
          <p:nvSpPr>
            <p:cNvPr id="44" name="TextBox 555"/>
            <p:cNvSpPr txBox="1"/>
            <p:nvPr>
              <p:custDataLst>
                <p:tags r:id="rId11"/>
              </p:custDataLst>
            </p:nvPr>
          </p:nvSpPr>
          <p:spPr>
            <a:xfrm>
              <a:off x="3692591" y="2341558"/>
              <a:ext cx="1989665" cy="260090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主动发现问题，高效解决问题</a:t>
              </a:r>
            </a:p>
            <a:p>
              <a:pPr algn="l">
                <a:lnSpc>
                  <a:spcPct val="110000"/>
                </a:lnSpc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推动项目健康迭代</a:t>
              </a:r>
            </a:p>
            <a:p>
              <a:pPr marL="171450" indent="-171450" algn="l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1A76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持续参与业务。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主动发现业务、交互可能存在的问题，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及时上报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改进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171450" indent="-171450" algn="l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1A76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学习扩大业务视野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。学习了解更多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端业务特点，思考更多的业务可能性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171450" indent="-171450" algn="l">
                <a:lnSpc>
                  <a:spcPct val="110000"/>
                </a:lnSpc>
              </a:pPr>
              <a:endPara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3"/>
            </p:custDataLst>
          </p:nvPr>
        </p:nvGrpSpPr>
        <p:grpSpPr>
          <a:xfrm>
            <a:off x="1460290" y="1097042"/>
            <a:ext cx="2117725" cy="4152587"/>
            <a:chOff x="6293766" y="1772705"/>
            <a:chExt cx="2027278" cy="4127073"/>
          </a:xfrm>
        </p:grpSpPr>
        <p:sp>
          <p:nvSpPr>
            <p:cNvPr id="38" name="Rectangle 7"/>
            <p:cNvSpPr/>
            <p:nvPr>
              <p:custDataLst>
                <p:tags r:id="rId5"/>
              </p:custDataLst>
            </p:nvPr>
          </p:nvSpPr>
          <p:spPr>
            <a:xfrm>
              <a:off x="6293766" y="1918178"/>
              <a:ext cx="2027278" cy="3981600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Rectangle 12"/>
            <p:cNvSpPr/>
            <p:nvPr>
              <p:custDataLst>
                <p:tags r:id="rId6"/>
              </p:custDataLst>
            </p:nvPr>
          </p:nvSpPr>
          <p:spPr>
            <a:xfrm>
              <a:off x="6539349" y="1772705"/>
              <a:ext cx="1550701" cy="362882"/>
            </a:xfrm>
            <a:prstGeom prst="rect">
              <a:avLst/>
            </a:prstGeom>
            <a:solidFill>
              <a:srgbClr val="5285B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ko-KR" sz="1400" b="1" dirty="0">
                  <a:solidFill>
                    <a:schemeClr val="bg1"/>
                  </a:solidFill>
                </a:rPr>
                <a:t>技术</a:t>
              </a:r>
            </a:p>
          </p:txBody>
        </p:sp>
        <p:sp>
          <p:nvSpPr>
            <p:cNvPr id="40" name="TextBox 555"/>
            <p:cNvSpPr txBox="1"/>
            <p:nvPr>
              <p:custDataLst>
                <p:tags r:id="rId7"/>
              </p:custDataLst>
            </p:nvPr>
          </p:nvSpPr>
          <p:spPr>
            <a:xfrm>
              <a:off x="6403792" y="2342587"/>
              <a:ext cx="1832757" cy="293019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更多的技术分享和团队贡献</a:t>
              </a:r>
            </a:p>
            <a:p>
              <a:pPr marL="171450" indent="-171450" algn="l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1A76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基于业务场景持续做技术创新，提升开发效率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。持续产出通用的工具、组件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l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1A76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为团队分享更多的技术、业务上的认知和实践经验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，促进团队技术交流，把过去、现在的好的经验带到团队里来</a:t>
              </a:r>
            </a:p>
            <a:p>
              <a:pPr marL="171450" indent="-171450" algn="l">
                <a:lnSpc>
                  <a:spcPct val="16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9" name="TextBox 555"/>
          <p:cNvSpPr txBox="1"/>
          <p:nvPr>
            <p:custDataLst>
              <p:tags r:id="rId4"/>
            </p:custDataLst>
          </p:nvPr>
        </p:nvSpPr>
        <p:spPr>
          <a:xfrm>
            <a:off x="6205857" y="1682016"/>
            <a:ext cx="2031363" cy="227139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兼顾硬技能与软技能</a:t>
            </a:r>
          </a:p>
          <a:p>
            <a:pPr>
              <a:lnSpc>
                <a:spcPct val="11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打磨自身综合能力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1A76D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JhengHei UI Light" panose="020B0304030504040204" charset="-120"/>
              </a:rPr>
              <a:t>扩大个人技术视野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JhengHei UI Light" panose="020B0304030504040204" charset="-120"/>
              </a:rPr>
              <a:t>。不局限在某个技术框架，掌握更多的开发技术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Microsoft JhengHei UI Light" panose="020B0304030504040204" charset="-120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JhengHei UI Light" panose="020B0304030504040204" charset="-120"/>
              </a:rPr>
              <a:t>持续学习提升</a:t>
            </a:r>
            <a:r>
              <a:rPr lang="zh-CN" altLang="en-US" sz="1200" dirty="0">
                <a:solidFill>
                  <a:srgbClr val="1A76D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JhengHei UI Light" panose="020B0304030504040204" charset="-120"/>
              </a:rPr>
              <a:t>沟通和理解能力</a:t>
            </a:r>
            <a:r>
              <a:rPr lang="zh-CN" alt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Microsoft JhengHei UI Light" panose="020B0304030504040204" charset="-120"/>
              </a:rPr>
              <a:t>，把话说明白</a:t>
            </a:r>
            <a:endParaRPr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Microsoft JhengHei UI Light" panose="020B0304030504040204" charset="-120"/>
            </a:endParaRPr>
          </a:p>
          <a:p>
            <a:pPr marL="171450" indent="-171450" algn="l">
              <a:lnSpc>
                <a:spcPct val="110000"/>
              </a:lnSpc>
            </a:pPr>
            <a:endParaRPr lang="en-US" sz="1200" dirty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7648" y="527827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自我评估</a:t>
            </a:r>
            <a:endParaRPr lang="zh-CN" altLang="en-US" sz="24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303249" y="398321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2008930" y="1108072"/>
            <a:ext cx="2117725" cy="4152587"/>
            <a:chOff x="6293766" y="1772705"/>
            <a:chExt cx="2027278" cy="4127073"/>
          </a:xfrm>
        </p:grpSpPr>
        <p:sp>
          <p:nvSpPr>
            <p:cNvPr id="61" name="Rectangle 7"/>
            <p:cNvSpPr/>
            <p:nvPr>
              <p:custDataLst>
                <p:tags r:id="rId6"/>
              </p:custDataLst>
            </p:nvPr>
          </p:nvSpPr>
          <p:spPr>
            <a:xfrm>
              <a:off x="6293766" y="1918178"/>
              <a:ext cx="2027278" cy="39816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2" name="Rectangle 12"/>
            <p:cNvSpPr/>
            <p:nvPr>
              <p:custDataLst>
                <p:tags r:id="rId7"/>
              </p:custDataLst>
            </p:nvPr>
          </p:nvSpPr>
          <p:spPr>
            <a:xfrm>
              <a:off x="6539349" y="1772705"/>
              <a:ext cx="1550701" cy="36288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优势</a:t>
              </a:r>
              <a:endParaRPr lang="zh-CN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555"/>
            <p:cNvSpPr txBox="1"/>
            <p:nvPr>
              <p:custDataLst>
                <p:tags r:id="rId8"/>
              </p:custDataLst>
            </p:nvPr>
          </p:nvSpPr>
          <p:spPr>
            <a:xfrm>
              <a:off x="6403792" y="2342587"/>
              <a:ext cx="1832757" cy="244096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l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做事积极认真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，有创新精神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l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对代码有一定追求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l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有钻研精神，乐于层层分析根本原因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l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热衷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于尝试体验新事物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l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良好的沟通能力与团队协作能力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>
            <p:custDataLst>
              <p:tags r:id="rId2"/>
            </p:custDataLst>
          </p:nvPr>
        </p:nvGrpSpPr>
        <p:grpSpPr>
          <a:xfrm>
            <a:off x="5476030" y="1068305"/>
            <a:ext cx="2117725" cy="4174391"/>
            <a:chOff x="6293766" y="1772705"/>
            <a:chExt cx="2027278" cy="4148743"/>
          </a:xfrm>
        </p:grpSpPr>
        <p:sp>
          <p:nvSpPr>
            <p:cNvPr id="65" name="Rectangle 7"/>
            <p:cNvSpPr/>
            <p:nvPr>
              <p:custDataLst>
                <p:tags r:id="rId3"/>
              </p:custDataLst>
            </p:nvPr>
          </p:nvSpPr>
          <p:spPr>
            <a:xfrm>
              <a:off x="6293766" y="1918178"/>
              <a:ext cx="2027278" cy="39816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Rectangle 12"/>
            <p:cNvSpPr/>
            <p:nvPr>
              <p:custDataLst>
                <p:tags r:id="rId4"/>
              </p:custDataLst>
            </p:nvPr>
          </p:nvSpPr>
          <p:spPr>
            <a:xfrm>
              <a:off x="6539349" y="1772705"/>
              <a:ext cx="1550701" cy="36288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劣势</a:t>
              </a:r>
              <a:endParaRPr lang="zh-CN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555"/>
            <p:cNvSpPr txBox="1"/>
            <p:nvPr>
              <p:custDataLst>
                <p:tags r:id="rId5"/>
              </p:custDataLst>
            </p:nvPr>
          </p:nvSpPr>
          <p:spPr>
            <a:xfrm>
              <a:off x="6403792" y="2342587"/>
              <a:ext cx="1832757" cy="357886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 smtClean="0"/>
                <a:t>问题</a:t>
              </a:r>
              <a:r>
                <a:rPr lang="zh-CN" altLang="en-US" sz="1200" dirty="0" smtClean="0"/>
                <a:t>：对</a:t>
              </a:r>
              <a:r>
                <a:rPr lang="zh-CN" altLang="en-US" sz="1200" dirty="0"/>
                <a:t>小程序的兼容性问题预防性</a:t>
              </a:r>
              <a:r>
                <a:rPr lang="zh-CN" altLang="en-US" sz="1200" dirty="0" smtClean="0"/>
                <a:t>不足；有时粗心导致出现</a:t>
              </a:r>
              <a:r>
                <a:rPr lang="en-US" altLang="zh-CN" sz="1200" dirty="0" smtClean="0"/>
                <a:t>bug</a:t>
              </a:r>
              <a:endPara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indent="-171450">
                <a:lnSpc>
                  <a:spcPct val="160000"/>
                </a:lnSpc>
              </a:pPr>
              <a:r>
                <a:rPr lang="zh-CN" altLang="en-US" sz="1200" b="1" dirty="0">
                  <a:sym typeface="+mn-ea"/>
                </a:rPr>
                <a:t>原因分析</a:t>
              </a:r>
              <a:r>
                <a:rPr lang="zh-CN" altLang="en-US" sz="1200" dirty="0">
                  <a:sym typeface="+mn-ea"/>
                </a:rPr>
                <a:t>：对小</a:t>
              </a:r>
              <a:r>
                <a:rPr lang="zh-CN" altLang="en-US" sz="1200" dirty="0" smtClean="0">
                  <a:sym typeface="+mn-ea"/>
                </a:rPr>
                <a:t>程序兼容性预期</a:t>
              </a:r>
              <a:r>
                <a:rPr lang="zh-CN" altLang="en-US" sz="1200" dirty="0">
                  <a:sym typeface="+mn-ea"/>
                </a:rPr>
                <a:t>偏</a:t>
              </a:r>
              <a:r>
                <a:rPr lang="zh-CN" altLang="en-US" sz="1200" dirty="0" smtClean="0">
                  <a:sym typeface="+mn-ea"/>
                </a:rPr>
                <a:t>高；</a:t>
              </a:r>
              <a:r>
                <a:rPr lang="zh-CN" altLang="en-US" sz="1200" dirty="0" smtClean="0"/>
                <a:t>开发联调时在接口参数修改、组件抽取、代码整理后，相关功能自测不够充分</a:t>
              </a:r>
              <a:endParaRPr lang="en-US" altLang="zh-CN" sz="1200" dirty="0" smtClean="0"/>
            </a:p>
            <a:p>
              <a:pPr indent="-171450">
                <a:lnSpc>
                  <a:spcPct val="160000"/>
                </a:lnSpc>
              </a:pPr>
              <a:r>
                <a:rPr lang="zh-CN" altLang="en-US" sz="1200" b="1" dirty="0" smtClean="0">
                  <a:sym typeface="+mn-ea"/>
                </a:rPr>
                <a:t>改进措施</a:t>
              </a:r>
              <a:r>
                <a:rPr lang="zh-CN" altLang="en-US" sz="1200" dirty="0" smtClean="0">
                  <a:sym typeface="+mn-ea"/>
                </a:rPr>
                <a:t>：自备了</a:t>
              </a:r>
              <a:r>
                <a:rPr lang="en-US" altLang="zh-CN" sz="1200" dirty="0" err="1" smtClean="0">
                  <a:sym typeface="+mn-ea"/>
                </a:rPr>
                <a:t>ios</a:t>
              </a:r>
              <a:r>
                <a:rPr lang="zh-CN" altLang="en-US" sz="1200" dirty="0" smtClean="0">
                  <a:sym typeface="+mn-ea"/>
                </a:rPr>
                <a:t>、安卓，以便随时检验功能；记录已碰到的兼容性问题，给后续做参考；代码修改后，对相关功能做多端的完整自测</a:t>
              </a:r>
              <a:endParaRPr lang="en-US" altLang="zh-CN" sz="1200" dirty="0" smtClean="0"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5249" y="504064"/>
            <a:ext cx="76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转正后自我寄语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（最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想对自己说的一句话）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3249" y="398321"/>
            <a:ext cx="762000" cy="618973"/>
            <a:chOff x="459459" y="210344"/>
            <a:chExt cx="762000" cy="618973"/>
          </a:xfrm>
        </p:grpSpPr>
        <p:pic>
          <p:nvPicPr>
            <p:cNvPr id="5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占位符 1"/>
          <p:cNvSpPr>
            <a:spLocks noGrp="1"/>
          </p:cNvSpPr>
          <p:nvPr/>
        </p:nvSpPr>
        <p:spPr>
          <a:xfrm>
            <a:off x="2178685" y="2338070"/>
            <a:ext cx="5414010" cy="34798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0" i="0" kern="12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e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e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e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e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ea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ea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ea"/>
              </a:defRPr>
            </a:lvl9pPr>
          </a:lstStyle>
          <a:p>
            <a:r>
              <a:rPr lang="zh-CN" altLang="en-US" b="1" spc="140" dirty="0">
                <a:solidFill>
                  <a:srgbClr val="F8D35E">
                    <a:lumMod val="50000"/>
                  </a:srgb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多尝试，多体验，做一个有灵魂的开发者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848870" y="1396127"/>
            <a:ext cx="4506954" cy="3373323"/>
            <a:chOff x="2740414" y="1934970"/>
            <a:chExt cx="4506954" cy="3373323"/>
          </a:xfrm>
        </p:grpSpPr>
        <p:sp>
          <p:nvSpPr>
            <p:cNvPr id="3" name="文本框 2"/>
            <p:cNvSpPr txBox="1"/>
            <p:nvPr/>
          </p:nvSpPr>
          <p:spPr>
            <a:xfrm>
              <a:off x="2740414" y="1934970"/>
              <a:ext cx="450695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 YOU</a:t>
              </a:r>
              <a:endParaRPr lang="zh-CN" altLang="en-US" sz="4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227309" y="2651385"/>
              <a:ext cx="3760728" cy="355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sz="1700" kern="3000" spc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</a:t>
              </a:r>
              <a:r>
                <a:rPr lang="zh-CN" altLang="en-US" sz="1700" kern="3000" spc="1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享安全智能生活</a:t>
              </a:r>
              <a:endParaRPr lang="zh-CN" altLang="en-US" sz="1700" kern="3000" spc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994413" y="4610813"/>
              <a:ext cx="1976846" cy="697480"/>
              <a:chOff x="4007352" y="4610813"/>
              <a:chExt cx="1976846" cy="69748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007352" y="4610813"/>
                <a:ext cx="1976846" cy="340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zh-CN" altLang="en-US" sz="1200" kern="3000" spc="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杭州萤石网络有限公司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4045244" y="4798043"/>
                <a:ext cx="1901063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zh-CN" altLang="en-US" sz="800" b="1" kern="300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浙江省杭州市滨江区阡陌路</a:t>
                </a:r>
                <a:r>
                  <a:rPr lang="en-US" altLang="zh-CN" sz="800" b="1" kern="300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555</a:t>
                </a:r>
                <a:r>
                  <a:rPr lang="zh-CN" altLang="en-US" sz="800" b="1" kern="300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号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4527184" y="4976920"/>
                <a:ext cx="937182" cy="331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160"/>
                  </a:lnSpc>
                </a:pPr>
                <a:r>
                  <a:rPr lang="en-US" altLang="zh-CN" sz="900" kern="3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www.ys7.com</a:t>
                </a:r>
                <a:endParaRPr lang="zh-CN" altLang="en-US" sz="900" kern="3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78228" y="2562746"/>
            <a:ext cx="5955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 smtClean="0">
                <a:solidFill>
                  <a:schemeClr val="accent4">
                    <a:lumMod val="75000"/>
                  </a:schemeClr>
                </a:solidFill>
              </a:rPr>
              <a:t>稳健、务实、充实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17320" y="781181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我的体会、感受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83259" y="661047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2966076"/>
              </p:ext>
            </p:extLst>
          </p:nvPr>
        </p:nvGraphicFramePr>
        <p:xfrm>
          <a:off x="622935" y="1184275"/>
          <a:ext cx="6570980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6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维度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目标值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实际达成情况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公司培训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完成公司培训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部门规范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了解部门工作规范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开发设计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编写涉及文档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开发任务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按时交付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技术分享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完成技术分享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/>
                        <a:t>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156606" y="498634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j-ea"/>
                <a:ea typeface="+mj-ea"/>
              </a:rPr>
              <a:t>试用期目标回顾</a:t>
            </a:r>
            <a:endParaRPr lang="zh-CN" altLang="en-US" sz="2000" b="1" dirty="0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2207" y="393889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11834" y="276237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1172564" y="391237"/>
            <a:ext cx="859203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试用期工作具体完成情况回顾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11"/>
          <p:cNvSpPr txBox="1"/>
          <p:nvPr/>
        </p:nvSpPr>
        <p:spPr>
          <a:xfrm>
            <a:off x="8804390" y="2652651"/>
            <a:ext cx="683110" cy="6391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54380" rtl="0" eaLnBrk="1" latinLnBrk="0" hangingPunct="1">
              <a:lnSpc>
                <a:spcPts val="3500"/>
              </a:lnSpc>
              <a:spcBef>
                <a:spcPts val="825"/>
              </a:spcBef>
              <a:buFont typeface="Arial" panose="020B0604020202020204" pitchFamily="34" charset="0"/>
              <a:buNone/>
              <a:defRPr sz="3500" kern="1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900" dirty="0" smtClean="0">
                <a:solidFill>
                  <a:schemeClr val="bg1"/>
                </a:solidFill>
              </a:rPr>
              <a:t>0</a:t>
            </a:r>
            <a:endParaRPr lang="zh-CN" altLang="en-US" sz="2900" dirty="0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641862" y="1202689"/>
            <a:ext cx="3046120" cy="521970"/>
            <a:chOff x="2339940" y="4126527"/>
            <a:chExt cx="4349607" cy="771087"/>
          </a:xfrm>
        </p:grpSpPr>
        <p:sp>
          <p:nvSpPr>
            <p:cNvPr id="15" name="TextBox 85"/>
            <p:cNvSpPr txBox="1"/>
            <p:nvPr/>
          </p:nvSpPr>
          <p:spPr>
            <a:xfrm>
              <a:off x="2339940" y="4126527"/>
              <a:ext cx="1015444" cy="7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dirty="0">
                  <a:solidFill>
                    <a:srgbClr val="003378"/>
                  </a:solidFill>
                  <a:cs typeface="Arial" panose="020B0604020202020204" pitchFamily="34" charset="0"/>
                </a:rPr>
                <a:t>01</a:t>
              </a:r>
              <a:endParaRPr lang="ko-KR" altLang="en-US" sz="2800" dirty="0">
                <a:solidFill>
                  <a:srgbClr val="003378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Rectangle 533"/>
            <p:cNvSpPr/>
            <p:nvPr/>
          </p:nvSpPr>
          <p:spPr>
            <a:xfrm>
              <a:off x="3172350" y="4274275"/>
              <a:ext cx="3517197" cy="49811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kern="0" dirty="0" smtClean="0">
                  <a:solidFill>
                    <a:srgbClr val="003378"/>
                  </a:solidFill>
                  <a:cs typeface="Microsoft JhengHei UI Light" panose="020B0304030504040204" charset="-120"/>
                  <a:sym typeface="Microsoft JhengHei UI Light" panose="020B0304030504040204" charset="-120"/>
                </a:rPr>
                <a:t>小程序内容玩法一期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876267" y="2076342"/>
            <a:ext cx="3478528" cy="521970"/>
            <a:chOff x="4324619" y="3993470"/>
            <a:chExt cx="4269127" cy="770544"/>
          </a:xfrm>
        </p:grpSpPr>
        <p:sp>
          <p:nvSpPr>
            <p:cNvPr id="20" name="TextBox 86"/>
            <p:cNvSpPr txBox="1"/>
            <p:nvPr/>
          </p:nvSpPr>
          <p:spPr>
            <a:xfrm>
              <a:off x="4324619" y="3993470"/>
              <a:ext cx="1015444" cy="770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dirty="0">
                  <a:solidFill>
                    <a:srgbClr val="01518A"/>
                  </a:solidFill>
                  <a:cs typeface="Arial" panose="020B0604020202020204" pitchFamily="34" charset="0"/>
                </a:rPr>
                <a:t>02</a:t>
              </a:r>
              <a:endParaRPr lang="ko-KR" altLang="en-US" sz="2800" dirty="0">
                <a:solidFill>
                  <a:srgbClr val="01518A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Rectangle 533"/>
            <p:cNvSpPr/>
            <p:nvPr/>
          </p:nvSpPr>
          <p:spPr>
            <a:xfrm>
              <a:off x="5076549" y="4142447"/>
              <a:ext cx="3517197" cy="49776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kern="0" dirty="0" smtClean="0">
                  <a:solidFill>
                    <a:srgbClr val="003378"/>
                  </a:solidFill>
                  <a:cs typeface="Microsoft JhengHei UI Light" panose="020B0304030504040204" charset="-120"/>
                  <a:sym typeface="Microsoft JhengHei UI Light" panose="020B0304030504040204" charset="-120"/>
                </a:rPr>
                <a:t>小程序商城订单页重构</a:t>
              </a:r>
              <a:endParaRPr lang="zh-CN" altLang="en-US" sz="1600" kern="0" dirty="0">
                <a:solidFill>
                  <a:srgbClr val="003378"/>
                </a:solidFill>
                <a:cs typeface="Microsoft JhengHei UI Light" panose="020B0304030504040204" charset="-120"/>
                <a:sym typeface="Microsoft JhengHei UI Light" panose="020B0304030504040204" charset="-12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309235" y="2860040"/>
            <a:ext cx="3693795" cy="521970"/>
            <a:chOff x="4729060" y="4386528"/>
            <a:chExt cx="4532159" cy="780583"/>
          </a:xfrm>
        </p:grpSpPr>
        <p:sp>
          <p:nvSpPr>
            <p:cNvPr id="25" name="TextBox 87"/>
            <p:cNvSpPr txBox="1"/>
            <p:nvPr/>
          </p:nvSpPr>
          <p:spPr>
            <a:xfrm>
              <a:off x="4729060" y="4386528"/>
              <a:ext cx="1015444" cy="78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dirty="0">
                  <a:solidFill>
                    <a:srgbClr val="0184CB"/>
                  </a:solidFill>
                  <a:cs typeface="Arial" panose="020B0604020202020204" pitchFamily="34" charset="0"/>
                </a:rPr>
                <a:t>03</a:t>
              </a:r>
              <a:endParaRPr lang="ko-KR" altLang="en-US" sz="2800" dirty="0">
                <a:solidFill>
                  <a:srgbClr val="0184CB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Rectangle 533"/>
            <p:cNvSpPr/>
            <p:nvPr/>
          </p:nvSpPr>
          <p:spPr>
            <a:xfrm>
              <a:off x="5744022" y="4477496"/>
              <a:ext cx="3517197" cy="50424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kern="0" dirty="0" smtClean="0">
                  <a:solidFill>
                    <a:srgbClr val="003378"/>
                  </a:solidFill>
                  <a:cs typeface="Microsoft JhengHei UI Light" panose="020B0304030504040204" charset="-120"/>
                  <a:sym typeface="Microsoft JhengHei UI Light" panose="020B0304030504040204" charset="-120"/>
                </a:rPr>
                <a:t>商家后台限时直降迭代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893424" y="3666319"/>
            <a:ext cx="4278758" cy="523220"/>
            <a:chOff x="3576776" y="5329144"/>
            <a:chExt cx="4420819" cy="523220"/>
          </a:xfrm>
        </p:grpSpPr>
        <p:sp>
          <p:nvSpPr>
            <p:cNvPr id="30" name="TextBox 88"/>
            <p:cNvSpPr txBox="1"/>
            <p:nvPr/>
          </p:nvSpPr>
          <p:spPr>
            <a:xfrm>
              <a:off x="3576776" y="5329144"/>
              <a:ext cx="10154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800" dirty="0">
                  <a:solidFill>
                    <a:srgbClr val="00A0E6"/>
                  </a:solidFill>
                  <a:cs typeface="Arial" panose="020B0604020202020204" pitchFamily="34" charset="0"/>
                </a:rPr>
                <a:t>04</a:t>
              </a:r>
              <a:endParaRPr lang="ko-KR" altLang="en-US" sz="2800" dirty="0">
                <a:solidFill>
                  <a:srgbClr val="00A0E6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Rectangle 533"/>
            <p:cNvSpPr/>
            <p:nvPr/>
          </p:nvSpPr>
          <p:spPr>
            <a:xfrm>
              <a:off x="4480398" y="5458270"/>
              <a:ext cx="3517197" cy="33718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kern="0" dirty="0" smtClean="0">
                  <a:solidFill>
                    <a:srgbClr val="003378"/>
                  </a:solidFill>
                  <a:cs typeface="Microsoft JhengHei UI Light" panose="020B0304030504040204" charset="-120"/>
                  <a:sym typeface="Microsoft JhengHei UI Light" panose="020B0304030504040204" charset="-120"/>
                </a:rPr>
                <a:t>技术分享及其他产出</a:t>
              </a: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6428740" y="1186180"/>
            <a:ext cx="3303905" cy="60579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09FE7"/>
                </a:solidFill>
              </a:ln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767705" y="2047240"/>
            <a:ext cx="3387090" cy="58039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130800" y="2811145"/>
            <a:ext cx="3514090" cy="53594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540250" y="3643630"/>
            <a:ext cx="3590290" cy="61150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正文"/>
          <p:cNvSpPr txBox="1"/>
          <p:nvPr>
            <p:custDataLst>
              <p:tags r:id="rId1"/>
            </p:custDataLst>
          </p:nvPr>
        </p:nvSpPr>
        <p:spPr>
          <a:xfrm>
            <a:off x="0" y="1893570"/>
            <a:ext cx="5084445" cy="264160"/>
          </a:xfrm>
          <a:prstGeom prst="rect">
            <a:avLst/>
          </a:prstGeom>
          <a:solidFill>
            <a:srgbClr val="009FE7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89058" bIns="0" rtlCol="0" anchor="ctr" anchorCtr="0">
            <a:normAutofit/>
          </a:bodyPr>
          <a:lstStyle/>
          <a:p>
            <a:pPr indent="0" algn="r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155" b="1" spc="150" dirty="0">
                <a:solidFill>
                  <a:schemeClr val="lt1">
                    <a:lumMod val="100000"/>
                  </a:schemeClr>
                </a:solidFill>
                <a:latin typeface="+mn-ea"/>
                <a:sym typeface="+mn-ea"/>
              </a:rPr>
              <a:t>工作清单</a:t>
            </a:r>
          </a:p>
        </p:txBody>
      </p:sp>
      <p:sp>
        <p:nvSpPr>
          <p:cNvPr id="3" name="正文"/>
          <p:cNvSpPr txBox="1"/>
          <p:nvPr>
            <p:custDataLst>
              <p:tags r:id="rId2"/>
            </p:custDataLst>
          </p:nvPr>
        </p:nvSpPr>
        <p:spPr>
          <a:xfrm>
            <a:off x="0" y="1376045"/>
            <a:ext cx="3059430" cy="264160"/>
          </a:xfrm>
          <a:prstGeom prst="rect">
            <a:avLst/>
          </a:prstGeom>
          <a:solidFill>
            <a:srgbClr val="FABE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89058" bIns="0" rtlCol="0" anchor="ctr" anchorCtr="0">
            <a:normAutofit fontScale="57500" lnSpcReduction="10000"/>
          </a:bodyPr>
          <a:lstStyle/>
          <a:p>
            <a:pPr indent="0" algn="r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155" spc="150" dirty="0">
                <a:noFill/>
                <a:latin typeface="+mn-ea"/>
                <a:sym typeface="+mn-ea"/>
              </a:rPr>
              <a:t>单击添加文本具体内容，简明扼要地阐述您的观点。根据需要可酌情增减文字</a:t>
            </a:r>
          </a:p>
        </p:txBody>
      </p:sp>
      <p:sp>
        <p:nvSpPr>
          <p:cNvPr id="4" name="正文"/>
          <p:cNvSpPr txBox="1"/>
          <p:nvPr>
            <p:custDataLst>
              <p:tags r:id="rId3"/>
            </p:custDataLst>
          </p:nvPr>
        </p:nvSpPr>
        <p:spPr>
          <a:xfrm>
            <a:off x="0" y="2595880"/>
            <a:ext cx="4378960" cy="264160"/>
          </a:xfrm>
          <a:prstGeom prst="rect">
            <a:avLst/>
          </a:prstGeom>
          <a:solidFill>
            <a:srgbClr val="9CC81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89058" bIns="0" rtlCol="0" anchor="ctr" anchorCtr="0">
            <a:normAutofit/>
          </a:bodyPr>
          <a:lstStyle/>
          <a:p>
            <a:pPr indent="0" algn="r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endParaRPr lang="zh-CN" altLang="en-US" sz="1155" spc="150" dirty="0">
              <a:noFill/>
              <a:latin typeface="+mn-ea"/>
              <a:sym typeface="+mn-ea"/>
            </a:endParaRPr>
          </a:p>
        </p:txBody>
      </p:sp>
      <p:sp>
        <p:nvSpPr>
          <p:cNvPr id="11" name="正文"/>
          <p:cNvSpPr txBox="1"/>
          <p:nvPr>
            <p:custDataLst>
              <p:tags r:id="rId4"/>
            </p:custDataLst>
          </p:nvPr>
        </p:nvSpPr>
        <p:spPr>
          <a:xfrm>
            <a:off x="0" y="3201035"/>
            <a:ext cx="3427095" cy="264160"/>
          </a:xfrm>
          <a:prstGeom prst="rect">
            <a:avLst/>
          </a:prstGeom>
          <a:solidFill>
            <a:srgbClr val="E6187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89058" bIns="0" rtlCol="0" anchor="ctr" anchorCtr="0">
            <a:normAutofit fontScale="57500" lnSpcReduction="10000"/>
          </a:bodyPr>
          <a:lstStyle/>
          <a:p>
            <a:pPr indent="0" algn="r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155" spc="150" dirty="0">
                <a:noFill/>
                <a:latin typeface="+mn-ea"/>
                <a:sym typeface="+mn-ea"/>
              </a:rPr>
              <a:t>单击添加文本具体内容，简明扼要地阐述您的观点。根据需要可酌情增减文字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9007" y="2061755"/>
            <a:ext cx="2114883" cy="1033985"/>
          </a:xfrm>
        </p:spPr>
        <p:txBody>
          <a:bodyPr anchor="b" anchorCtr="0"/>
          <a:lstStyle/>
          <a:p>
            <a:pPr algn="ctr"/>
            <a:r>
              <a:rPr lang="en-US" altLang="zh-CN" sz="1800" dirty="0" smtClean="0"/>
              <a:t>01 </a:t>
            </a:r>
            <a:r>
              <a:rPr lang="zh-CN" altLang="en-US" sz="1800" b="1" dirty="0" smtClean="0"/>
              <a:t>内容</a:t>
            </a:r>
            <a:r>
              <a:rPr lang="zh-CN" altLang="en-US" sz="1800" b="1" dirty="0"/>
              <a:t>玩法一</a:t>
            </a:r>
            <a:r>
              <a:rPr lang="zh-CN" altLang="en-US" sz="1800" b="1" dirty="0" smtClean="0"/>
              <a:t>期</a:t>
            </a:r>
            <a:endParaRPr lang="zh-CN" altLang="en-US" sz="1800" dirty="0"/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22364" y="3552015"/>
            <a:ext cx="1779603" cy="103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85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4"/>
            </p:custDataLst>
          </p:nvPr>
        </p:nvSpPr>
        <p:spPr>
          <a:xfrm>
            <a:off x="1489488" y="783598"/>
            <a:ext cx="7336869" cy="4098274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485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8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55089" y="1787537"/>
            <a:ext cx="762000" cy="618973"/>
            <a:chOff x="459459" y="210344"/>
            <a:chExt cx="762000" cy="618973"/>
          </a:xfrm>
        </p:grpSpPr>
        <p:pic>
          <p:nvPicPr>
            <p:cNvPr id="9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6327890" y="1984532"/>
            <a:ext cx="2240654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工作成果</a:t>
            </a: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042442" y="2171485"/>
            <a:ext cx="2556148" cy="17030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endParaRPr lang="en-US" altLang="zh-CN" sz="1330" dirty="0" smtClean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330" dirty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已部署上线，无线上问题</a:t>
            </a: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330" dirty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小程序新引入接口数据校验</a:t>
            </a: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小</a:t>
            </a: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程序新引入</a:t>
            </a:r>
            <a:r>
              <a:rPr lang="en-US" altLang="zh-CN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TS</a:t>
            </a: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，类型推导、提示完备</a:t>
            </a:r>
          </a:p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开发中产出不定高虚拟滚动组件、视频单例控制器组件</a:t>
            </a:r>
            <a:endParaRPr lang="zh-CN" altLang="en-US" sz="1330" dirty="0"/>
          </a:p>
          <a:p>
            <a:pPr lvl="2" indent="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3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893394" y="2563890"/>
            <a:ext cx="2705196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330" dirty="0" smtClean="0">
              <a:solidFill>
                <a:srgbClr val="000000">
                  <a:lumMod val="65000"/>
                  <a:lumOff val="35000"/>
                </a:srgbClr>
              </a:solidFill>
              <a:cs typeface="Microsoft JhengHei UI Light" panose="020B0304030504040204" charset="-120"/>
              <a:sym typeface="Microsoft JhengHei UI Light" panose="020B0304030504040204" charset="-12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3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840314" y="3582131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工作内容</a:t>
            </a: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1665179" y="3995063"/>
            <a:ext cx="2705196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完成内容详情、投票详情、</a:t>
            </a: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报名详情页的设计文档编写、开发上线工作</a:t>
            </a:r>
            <a:endParaRPr lang="zh-CN" altLang="en-US" sz="13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1080344" y="1103410"/>
            <a:ext cx="2705196" cy="41260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52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个人角色</a:t>
            </a: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1715344" y="1515707"/>
            <a:ext cx="2705196" cy="6959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33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Microsoft JhengHei UI Light" panose="020B0304030504040204" charset="-120"/>
                <a:sym typeface="Microsoft JhengHei UI Light" panose="020B0304030504040204" charset="-120"/>
              </a:rPr>
              <a:t>负责小程序内容模块的完整迭代流程</a:t>
            </a:r>
            <a:endParaRPr lang="zh-CN" altLang="en-US" sz="133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任意多边形 18"/>
          <p:cNvSpPr/>
          <p:nvPr>
            <p:custDataLst>
              <p:tags r:id="rId12"/>
            </p:custDataLst>
          </p:nvPr>
        </p:nvSpPr>
        <p:spPr>
          <a:xfrm>
            <a:off x="3807089" y="3582131"/>
            <a:ext cx="920661" cy="9206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4" h="1524">
                <a:moveTo>
                  <a:pt x="0" y="0"/>
                </a:moveTo>
                <a:lnTo>
                  <a:pt x="1524" y="0"/>
                </a:lnTo>
                <a:lnTo>
                  <a:pt x="1524" y="762"/>
                </a:lnTo>
                <a:cubicBezTo>
                  <a:pt x="1524" y="1183"/>
                  <a:pt x="1183" y="1524"/>
                  <a:pt x="762" y="1524"/>
                </a:cubicBezTo>
                <a:cubicBezTo>
                  <a:pt x="341" y="1524"/>
                  <a:pt x="0" y="1183"/>
                  <a:pt x="0" y="76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68264" rIns="68264" bIns="102698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20" name="任意多边形 19"/>
          <p:cNvSpPr/>
          <p:nvPr>
            <p:custDataLst>
              <p:tags r:id="rId13"/>
            </p:custDataLst>
          </p:nvPr>
        </p:nvSpPr>
        <p:spPr>
          <a:xfrm>
            <a:off x="3785341" y="2509235"/>
            <a:ext cx="942409" cy="91401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0" h="1513">
                <a:moveTo>
                  <a:pt x="740" y="0"/>
                </a:moveTo>
                <a:lnTo>
                  <a:pt x="1560" y="0"/>
                </a:lnTo>
                <a:lnTo>
                  <a:pt x="1560" y="1513"/>
                </a:lnTo>
                <a:lnTo>
                  <a:pt x="0" y="1513"/>
                </a:lnTo>
                <a:lnTo>
                  <a:pt x="0" y="740"/>
                </a:lnTo>
                <a:cubicBezTo>
                  <a:pt x="0" y="331"/>
                  <a:pt x="331" y="0"/>
                  <a:pt x="7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68264" rIns="34434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21" name="任意多边形 20"/>
          <p:cNvSpPr/>
          <p:nvPr>
            <p:custDataLst>
              <p:tags r:id="rId14"/>
            </p:custDataLst>
          </p:nvPr>
        </p:nvSpPr>
        <p:spPr>
          <a:xfrm>
            <a:off x="4836490" y="2509235"/>
            <a:ext cx="942409" cy="91401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60" h="1513">
                <a:moveTo>
                  <a:pt x="0" y="0"/>
                </a:moveTo>
                <a:lnTo>
                  <a:pt x="1560" y="0"/>
                </a:lnTo>
                <a:lnTo>
                  <a:pt x="1560" y="773"/>
                </a:lnTo>
                <a:cubicBezTo>
                  <a:pt x="1560" y="1182"/>
                  <a:pt x="1229" y="1513"/>
                  <a:pt x="820" y="1513"/>
                </a:cubicBezTo>
                <a:lnTo>
                  <a:pt x="0" y="151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90000">
                <a:schemeClr val="accent1">
                  <a:lumMod val="60000"/>
                  <a:lumOff val="40000"/>
                  <a:alpha val="100000"/>
                </a:schemeClr>
              </a:gs>
              <a:gs pos="37000">
                <a:schemeClr val="accent1">
                  <a:alpha val="100000"/>
                </a:schemeClr>
              </a:gs>
            </a:gsLst>
            <a:lin ang="135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68264" tIns="34434" rIns="137132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22" name="任意多边形 21"/>
          <p:cNvSpPr/>
          <p:nvPr>
            <p:custDataLst>
              <p:tags r:id="rId15"/>
            </p:custDataLst>
          </p:nvPr>
        </p:nvSpPr>
        <p:spPr>
          <a:xfrm>
            <a:off x="4420259" y="969968"/>
            <a:ext cx="1775475" cy="143052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39" h="2368">
                <a:moveTo>
                  <a:pt x="2865" y="1637"/>
                </a:moveTo>
                <a:lnTo>
                  <a:pt x="2861" y="1642"/>
                </a:lnTo>
                <a:cubicBezTo>
                  <a:pt x="2838" y="1665"/>
                  <a:pt x="2819" y="1684"/>
                  <a:pt x="2865" y="1637"/>
                </a:cubicBezTo>
                <a:lnTo>
                  <a:pt x="2865" y="1637"/>
                </a:lnTo>
                <a:lnTo>
                  <a:pt x="2865" y="1637"/>
                </a:lnTo>
                <a:close/>
                <a:moveTo>
                  <a:pt x="2892" y="1610"/>
                </a:moveTo>
                <a:lnTo>
                  <a:pt x="2892" y="1610"/>
                </a:lnTo>
                <a:cubicBezTo>
                  <a:pt x="2889" y="1613"/>
                  <a:pt x="2881" y="1622"/>
                  <a:pt x="2865" y="1637"/>
                </a:cubicBezTo>
                <a:lnTo>
                  <a:pt x="2865" y="1637"/>
                </a:lnTo>
                <a:lnTo>
                  <a:pt x="2868" y="1635"/>
                </a:lnTo>
                <a:cubicBezTo>
                  <a:pt x="2878" y="1624"/>
                  <a:pt x="2888" y="1614"/>
                  <a:pt x="2892" y="1610"/>
                </a:cubicBezTo>
                <a:lnTo>
                  <a:pt x="2892" y="1610"/>
                </a:lnTo>
                <a:close/>
                <a:moveTo>
                  <a:pt x="2894" y="1609"/>
                </a:moveTo>
                <a:cubicBezTo>
                  <a:pt x="2894" y="1609"/>
                  <a:pt x="2894" y="1609"/>
                  <a:pt x="2893" y="1609"/>
                </a:cubicBezTo>
                <a:lnTo>
                  <a:pt x="2892" y="1610"/>
                </a:lnTo>
                <a:lnTo>
                  <a:pt x="2894" y="1609"/>
                </a:lnTo>
                <a:cubicBezTo>
                  <a:pt x="2894" y="1609"/>
                  <a:pt x="2894" y="1609"/>
                  <a:pt x="2894" y="1609"/>
                </a:cubicBezTo>
                <a:close/>
                <a:moveTo>
                  <a:pt x="1469" y="0"/>
                </a:moveTo>
                <a:cubicBezTo>
                  <a:pt x="1529" y="0"/>
                  <a:pt x="1588" y="25"/>
                  <a:pt x="1638" y="74"/>
                </a:cubicBezTo>
                <a:cubicBezTo>
                  <a:pt x="1736" y="172"/>
                  <a:pt x="2767" y="1203"/>
                  <a:pt x="2865" y="1301"/>
                </a:cubicBezTo>
                <a:cubicBezTo>
                  <a:pt x="2939" y="1375"/>
                  <a:pt x="2957" y="1472"/>
                  <a:pt x="2921" y="1557"/>
                </a:cubicBezTo>
                <a:lnTo>
                  <a:pt x="2865" y="1637"/>
                </a:lnTo>
                <a:lnTo>
                  <a:pt x="2785" y="1692"/>
                </a:lnTo>
                <a:cubicBezTo>
                  <a:pt x="2700" y="1729"/>
                  <a:pt x="2603" y="1711"/>
                  <a:pt x="2529" y="1637"/>
                </a:cubicBezTo>
                <a:cubicBezTo>
                  <a:pt x="2492" y="1600"/>
                  <a:pt x="2371" y="1479"/>
                  <a:pt x="2229" y="1337"/>
                </a:cubicBezTo>
                <a:lnTo>
                  <a:pt x="2228" y="1336"/>
                </a:lnTo>
                <a:lnTo>
                  <a:pt x="2231" y="2368"/>
                </a:lnTo>
                <a:lnTo>
                  <a:pt x="709" y="2368"/>
                </a:lnTo>
                <a:lnTo>
                  <a:pt x="709" y="1333"/>
                </a:lnTo>
                <a:lnTo>
                  <a:pt x="707" y="1335"/>
                </a:lnTo>
                <a:cubicBezTo>
                  <a:pt x="565" y="1477"/>
                  <a:pt x="444" y="1597"/>
                  <a:pt x="407" y="1634"/>
                </a:cubicBezTo>
                <a:cubicBezTo>
                  <a:pt x="333" y="1708"/>
                  <a:pt x="236" y="1727"/>
                  <a:pt x="151" y="1690"/>
                </a:cubicBezTo>
                <a:lnTo>
                  <a:pt x="73" y="1635"/>
                </a:lnTo>
                <a:lnTo>
                  <a:pt x="18" y="1557"/>
                </a:lnTo>
                <a:cubicBezTo>
                  <a:pt x="-18" y="1472"/>
                  <a:pt x="0" y="1375"/>
                  <a:pt x="74" y="1301"/>
                </a:cubicBezTo>
                <a:cubicBezTo>
                  <a:pt x="172" y="1203"/>
                  <a:pt x="1203" y="172"/>
                  <a:pt x="1301" y="74"/>
                </a:cubicBezTo>
                <a:cubicBezTo>
                  <a:pt x="1351" y="25"/>
                  <a:pt x="1410" y="0"/>
                  <a:pt x="1469" y="0"/>
                </a:cubicBezTo>
                <a:close/>
              </a:path>
            </a:pathLst>
          </a:custGeom>
          <a:gradFill>
            <a:gsLst>
              <a:gs pos="2500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264" tIns="445227" rIns="68264" bIns="6826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71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83259" y="661047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1145259" y="728422"/>
            <a:ext cx="8592035" cy="98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11"/>
          <p:cNvSpPr txBox="1"/>
          <p:nvPr/>
        </p:nvSpPr>
        <p:spPr>
          <a:xfrm>
            <a:off x="8105890" y="2652651"/>
            <a:ext cx="683110" cy="6391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54380" rtl="0" eaLnBrk="1" latinLnBrk="0" hangingPunct="1">
              <a:lnSpc>
                <a:spcPts val="3500"/>
              </a:lnSpc>
              <a:spcBef>
                <a:spcPts val="825"/>
              </a:spcBef>
              <a:buFont typeface="Arial" panose="020B0604020202020204" pitchFamily="34" charset="0"/>
              <a:buNone/>
              <a:defRPr sz="3500" kern="1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900" dirty="0" smtClean="0">
                <a:solidFill>
                  <a:schemeClr val="bg1"/>
                </a:solidFill>
              </a:rPr>
              <a:t>0</a:t>
            </a:r>
            <a:endParaRPr lang="zh-CN" altLang="en-US" sz="29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243" y="778552"/>
            <a:ext cx="2127434" cy="47027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329" y="778552"/>
            <a:ext cx="2130376" cy="470925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999" y="728422"/>
            <a:ext cx="2150110" cy="475288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615420" y="1713307"/>
            <a:ext cx="246916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</a:rPr>
              <a:t>使</a:t>
            </a:r>
            <a:r>
              <a:rPr lang="en-US" altLang="zh-CN" b="1" dirty="0" smtClean="0">
                <a:solidFill>
                  <a:schemeClr val="accent4">
                    <a:lumMod val="75000"/>
                  </a:schemeClr>
                </a:solidFill>
              </a:rPr>
              <a:t>APP</a:t>
            </a:r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</a:rPr>
              <a:t>端的内容玩法运营内容可通过小程序更方便的传播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83259" y="661047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1145259" y="728422"/>
            <a:ext cx="859203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设计文档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11"/>
          <p:cNvSpPr txBox="1"/>
          <p:nvPr/>
        </p:nvSpPr>
        <p:spPr>
          <a:xfrm>
            <a:off x="8105890" y="2652651"/>
            <a:ext cx="683110" cy="6391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54380" rtl="0" eaLnBrk="1" latinLnBrk="0" hangingPunct="1">
              <a:lnSpc>
                <a:spcPts val="3500"/>
              </a:lnSpc>
              <a:spcBef>
                <a:spcPts val="825"/>
              </a:spcBef>
              <a:buFont typeface="Arial" panose="020B0604020202020204" pitchFamily="34" charset="0"/>
              <a:buNone/>
              <a:defRPr sz="3500" kern="1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6578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16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9735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454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173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2892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6115" indent="-188595" algn="l" defTabSz="754380" rtl="0" eaLnBrk="1" latinLnBrk="0" hangingPunct="1">
              <a:lnSpc>
                <a:spcPct val="90000"/>
              </a:lnSpc>
              <a:spcBef>
                <a:spcPts val="415"/>
              </a:spcBef>
              <a:buFont typeface="Arial" panose="020B0604020202020204" pitchFamily="34" charset="0"/>
              <a:buChar char="•"/>
              <a:defRPr sz="14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900" dirty="0" smtClean="0">
                <a:solidFill>
                  <a:schemeClr val="bg1"/>
                </a:solidFill>
              </a:rPr>
              <a:t>0</a:t>
            </a:r>
            <a:endParaRPr lang="zh-CN" altLang="en-US" sz="2900" dirty="0">
              <a:solidFill>
                <a:schemeClr val="bg1"/>
              </a:solidFill>
            </a:endParaRPr>
          </a:p>
        </p:txBody>
      </p:sp>
      <p:sp>
        <p:nvSpPr>
          <p:cNvPr id="13" name="文本框 2"/>
          <p:cNvSpPr txBox="1"/>
          <p:nvPr>
            <p:custDataLst>
              <p:tags r:id="rId1"/>
            </p:custDataLst>
          </p:nvPr>
        </p:nvSpPr>
        <p:spPr>
          <a:xfrm>
            <a:off x="4049395" y="2631130"/>
            <a:ext cx="58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多端富文本展示的方案调研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MH_SubTitle_3"/>
          <p:cNvSpPr/>
          <p:nvPr>
            <p:custDataLst>
              <p:tags r:id="rId2"/>
            </p:custDataLst>
          </p:nvPr>
        </p:nvSpPr>
        <p:spPr>
          <a:xfrm>
            <a:off x="1507490" y="1673408"/>
            <a:ext cx="2216785" cy="480695"/>
          </a:xfrm>
          <a:custGeom>
            <a:avLst/>
            <a:gdLst>
              <a:gd name="txL" fmla="*/ 0 w 5009091"/>
              <a:gd name="txT" fmla="*/ 0 h 1255217"/>
              <a:gd name="txR" fmla="*/ 5009091 w 5009091"/>
              <a:gd name="txB" fmla="*/ 1255217 h 1255217"/>
            </a:gdLst>
            <a:ahLst/>
            <a:cxnLst>
              <a:cxn ang="0">
                <a:pos x="1177019" y="61271"/>
              </a:cxn>
              <a:cxn ang="0">
                <a:pos x="1159978" y="68339"/>
              </a:cxn>
              <a:cxn ang="0">
                <a:pos x="1159666" y="68651"/>
              </a:cxn>
              <a:cxn ang="0">
                <a:pos x="1155434" y="75725"/>
              </a:cxn>
              <a:cxn ang="0">
                <a:pos x="1227449" y="147835"/>
              </a:cxn>
              <a:cxn ang="0">
                <a:pos x="1234508" y="164899"/>
              </a:cxn>
              <a:cxn ang="0">
                <a:pos x="1234461" y="165385"/>
              </a:cxn>
              <a:cxn ang="0">
                <a:pos x="1227449" y="182935"/>
              </a:cxn>
              <a:cxn ang="0">
                <a:pos x="1155435" y="255044"/>
              </a:cxn>
              <a:cxn ang="0">
                <a:pos x="1159667" y="262118"/>
              </a:cxn>
              <a:cxn ang="0">
                <a:pos x="1159978" y="262430"/>
              </a:cxn>
              <a:cxn ang="0">
                <a:pos x="1194061" y="262430"/>
              </a:cxn>
              <a:cxn ang="0">
                <a:pos x="1273451" y="182935"/>
              </a:cxn>
              <a:cxn ang="0">
                <a:pos x="1280464" y="165385"/>
              </a:cxn>
              <a:cxn ang="0">
                <a:pos x="1280511" y="164899"/>
              </a:cxn>
              <a:cxn ang="0">
                <a:pos x="1273451" y="147835"/>
              </a:cxn>
              <a:cxn ang="0">
                <a:pos x="1194061" y="68339"/>
              </a:cxn>
              <a:cxn ang="0">
                <a:pos x="1177019" y="61271"/>
              </a:cxn>
              <a:cxn ang="0">
                <a:pos x="1153953" y="0"/>
              </a:cxn>
              <a:cxn ang="0">
                <a:pos x="1181023" y="11228"/>
              </a:cxn>
              <a:cxn ang="0">
                <a:pos x="1307135" y="137507"/>
              </a:cxn>
              <a:cxn ang="0">
                <a:pos x="1318347" y="164614"/>
              </a:cxn>
              <a:cxn ang="0">
                <a:pos x="1318274" y="165385"/>
              </a:cxn>
              <a:cxn ang="0">
                <a:pos x="1307135" y="193262"/>
              </a:cxn>
              <a:cxn ang="0">
                <a:pos x="1181023" y="319540"/>
              </a:cxn>
              <a:cxn ang="0">
                <a:pos x="1126882" y="319540"/>
              </a:cxn>
              <a:cxn ang="0">
                <a:pos x="1126443" y="319102"/>
              </a:cxn>
              <a:cxn ang="0">
                <a:pos x="1125315" y="319330"/>
              </a:cxn>
              <a:cxn ang="0">
                <a:pos x="33426" y="319330"/>
              </a:cxn>
              <a:cxn ang="0">
                <a:pos x="0" y="285862"/>
              </a:cxn>
              <a:cxn ang="0">
                <a:pos x="0" y="44906"/>
              </a:cxn>
              <a:cxn ang="0">
                <a:pos x="33426" y="11439"/>
              </a:cxn>
              <a:cxn ang="0">
                <a:pos x="1125315" y="11439"/>
              </a:cxn>
              <a:cxn ang="0">
                <a:pos x="1126443" y="11666"/>
              </a:cxn>
              <a:cxn ang="0">
                <a:pos x="1126881" y="11228"/>
              </a:cxn>
              <a:cxn ang="0">
                <a:pos x="1153953" y="0"/>
              </a:cxn>
            </a:cxnLst>
            <a:rect l="txL" t="txT" r="txR" b="txB"/>
            <a:pathLst>
              <a:path w="5009091" h="1255217">
                <a:moveTo>
                  <a:pt x="4472112" y="232513"/>
                </a:moveTo>
                <a:cubicBezTo>
                  <a:pt x="4448677" y="232513"/>
                  <a:pt x="4425242" y="241454"/>
                  <a:pt x="4407361" y="259336"/>
                </a:cubicBezTo>
                <a:lnTo>
                  <a:pt x="4406178" y="260519"/>
                </a:lnTo>
                <a:lnTo>
                  <a:pt x="4390099" y="287363"/>
                </a:lnTo>
                <a:lnTo>
                  <a:pt x="4663721" y="561011"/>
                </a:lnTo>
                <a:cubicBezTo>
                  <a:pt x="4681601" y="578892"/>
                  <a:pt x="4690542" y="602330"/>
                  <a:pt x="4690542" y="625767"/>
                </a:cubicBezTo>
                <a:cubicBezTo>
                  <a:pt x="4690542" y="626383"/>
                  <a:pt x="4690535" y="626998"/>
                  <a:pt x="4690365" y="627610"/>
                </a:cubicBezTo>
                <a:cubicBezTo>
                  <a:pt x="4691004" y="651655"/>
                  <a:pt x="4682071" y="675856"/>
                  <a:pt x="4663721" y="694208"/>
                </a:cubicBezTo>
                <a:lnTo>
                  <a:pt x="4390100" y="967855"/>
                </a:lnTo>
                <a:lnTo>
                  <a:pt x="4406179" y="994698"/>
                </a:lnTo>
                <a:lnTo>
                  <a:pt x="4407362" y="995881"/>
                </a:lnTo>
                <a:cubicBezTo>
                  <a:pt x="4443122" y="1031646"/>
                  <a:pt x="4501103" y="1031646"/>
                  <a:pt x="4536863" y="995881"/>
                </a:cubicBezTo>
                <a:lnTo>
                  <a:pt x="4838508" y="694208"/>
                </a:lnTo>
                <a:cubicBezTo>
                  <a:pt x="4856858" y="675856"/>
                  <a:pt x="4865792" y="651655"/>
                  <a:pt x="4865152" y="627610"/>
                </a:cubicBezTo>
                <a:cubicBezTo>
                  <a:pt x="4865322" y="626998"/>
                  <a:pt x="4865329" y="626383"/>
                  <a:pt x="4865329" y="625767"/>
                </a:cubicBezTo>
                <a:cubicBezTo>
                  <a:pt x="4865329" y="602330"/>
                  <a:pt x="4856388" y="578892"/>
                  <a:pt x="4838508" y="561011"/>
                </a:cubicBezTo>
                <a:lnTo>
                  <a:pt x="4536862" y="259336"/>
                </a:lnTo>
                <a:cubicBezTo>
                  <a:pt x="4518982" y="241454"/>
                  <a:pt x="4495547" y="232513"/>
                  <a:pt x="4472112" y="232513"/>
                </a:cubicBezTo>
                <a:close/>
                <a:moveTo>
                  <a:pt x="4384468" y="0"/>
                </a:moveTo>
                <a:cubicBezTo>
                  <a:pt x="4421694" y="0"/>
                  <a:pt x="4458920" y="14203"/>
                  <a:pt x="4487323" y="42608"/>
                </a:cubicBezTo>
                <a:lnTo>
                  <a:pt x="4966487" y="521818"/>
                </a:lnTo>
                <a:cubicBezTo>
                  <a:pt x="4994889" y="550223"/>
                  <a:pt x="5009091" y="587454"/>
                  <a:pt x="5009091" y="624683"/>
                </a:cubicBezTo>
                <a:cubicBezTo>
                  <a:pt x="5009091" y="625661"/>
                  <a:pt x="5009080" y="626638"/>
                  <a:pt x="5008811" y="627610"/>
                </a:cubicBezTo>
                <a:cubicBezTo>
                  <a:pt x="5009826" y="665805"/>
                  <a:pt x="4995635" y="704250"/>
                  <a:pt x="4966487" y="733401"/>
                </a:cubicBezTo>
                <a:lnTo>
                  <a:pt x="4487324" y="1212608"/>
                </a:lnTo>
                <a:cubicBezTo>
                  <a:pt x="4430520" y="1269420"/>
                  <a:pt x="4338418" y="1269420"/>
                  <a:pt x="4281613" y="1212608"/>
                </a:cubicBezTo>
                <a:lnTo>
                  <a:pt x="4279948" y="1210943"/>
                </a:lnTo>
                <a:lnTo>
                  <a:pt x="4275661" y="1211808"/>
                </a:lnTo>
                <a:lnTo>
                  <a:pt x="127005" y="1211808"/>
                </a:lnTo>
                <a:cubicBezTo>
                  <a:pt x="56862" y="1211808"/>
                  <a:pt x="0" y="1154946"/>
                  <a:pt x="0" y="1084803"/>
                </a:cubicBezTo>
                <a:lnTo>
                  <a:pt x="0" y="170413"/>
                </a:lnTo>
                <a:cubicBezTo>
                  <a:pt x="0" y="100270"/>
                  <a:pt x="56862" y="43408"/>
                  <a:pt x="127005" y="43408"/>
                </a:cubicBezTo>
                <a:lnTo>
                  <a:pt x="4275661" y="43408"/>
                </a:lnTo>
                <a:lnTo>
                  <a:pt x="4279946" y="44273"/>
                </a:lnTo>
                <a:lnTo>
                  <a:pt x="4281611" y="42608"/>
                </a:lnTo>
                <a:cubicBezTo>
                  <a:pt x="4310014" y="14203"/>
                  <a:pt x="4347241" y="0"/>
                  <a:pt x="4384468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Ins="54000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模块拆分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MH_SubTitle_3"/>
          <p:cNvSpPr/>
          <p:nvPr>
            <p:custDataLst>
              <p:tags r:id="rId3"/>
            </p:custDataLst>
          </p:nvPr>
        </p:nvSpPr>
        <p:spPr>
          <a:xfrm>
            <a:off x="1507490" y="2560981"/>
            <a:ext cx="2216785" cy="480695"/>
          </a:xfrm>
          <a:custGeom>
            <a:avLst/>
            <a:gdLst>
              <a:gd name="txL" fmla="*/ 0 w 5009091"/>
              <a:gd name="txT" fmla="*/ 0 h 1255217"/>
              <a:gd name="txR" fmla="*/ 5009091 w 5009091"/>
              <a:gd name="txB" fmla="*/ 1255217 h 1255217"/>
            </a:gdLst>
            <a:ahLst/>
            <a:cxnLst>
              <a:cxn ang="0">
                <a:pos x="1177019" y="61271"/>
              </a:cxn>
              <a:cxn ang="0">
                <a:pos x="1159978" y="68339"/>
              </a:cxn>
              <a:cxn ang="0">
                <a:pos x="1159666" y="68651"/>
              </a:cxn>
              <a:cxn ang="0">
                <a:pos x="1155434" y="75725"/>
              </a:cxn>
              <a:cxn ang="0">
                <a:pos x="1227449" y="147835"/>
              </a:cxn>
              <a:cxn ang="0">
                <a:pos x="1234508" y="164899"/>
              </a:cxn>
              <a:cxn ang="0">
                <a:pos x="1234461" y="165385"/>
              </a:cxn>
              <a:cxn ang="0">
                <a:pos x="1227449" y="182935"/>
              </a:cxn>
              <a:cxn ang="0">
                <a:pos x="1155435" y="255044"/>
              </a:cxn>
              <a:cxn ang="0">
                <a:pos x="1159667" y="262118"/>
              </a:cxn>
              <a:cxn ang="0">
                <a:pos x="1159978" y="262430"/>
              </a:cxn>
              <a:cxn ang="0">
                <a:pos x="1194061" y="262430"/>
              </a:cxn>
              <a:cxn ang="0">
                <a:pos x="1273451" y="182935"/>
              </a:cxn>
              <a:cxn ang="0">
                <a:pos x="1280464" y="165385"/>
              </a:cxn>
              <a:cxn ang="0">
                <a:pos x="1280511" y="164899"/>
              </a:cxn>
              <a:cxn ang="0">
                <a:pos x="1273451" y="147835"/>
              </a:cxn>
              <a:cxn ang="0">
                <a:pos x="1194061" y="68339"/>
              </a:cxn>
              <a:cxn ang="0">
                <a:pos x="1177019" y="61271"/>
              </a:cxn>
              <a:cxn ang="0">
                <a:pos x="1153953" y="0"/>
              </a:cxn>
              <a:cxn ang="0">
                <a:pos x="1181023" y="11228"/>
              </a:cxn>
              <a:cxn ang="0">
                <a:pos x="1307135" y="137507"/>
              </a:cxn>
              <a:cxn ang="0">
                <a:pos x="1318347" y="164614"/>
              </a:cxn>
              <a:cxn ang="0">
                <a:pos x="1318274" y="165385"/>
              </a:cxn>
              <a:cxn ang="0">
                <a:pos x="1307135" y="193262"/>
              </a:cxn>
              <a:cxn ang="0">
                <a:pos x="1181023" y="319540"/>
              </a:cxn>
              <a:cxn ang="0">
                <a:pos x="1126882" y="319540"/>
              </a:cxn>
              <a:cxn ang="0">
                <a:pos x="1126443" y="319102"/>
              </a:cxn>
              <a:cxn ang="0">
                <a:pos x="1125315" y="319330"/>
              </a:cxn>
              <a:cxn ang="0">
                <a:pos x="33426" y="319330"/>
              </a:cxn>
              <a:cxn ang="0">
                <a:pos x="0" y="285862"/>
              </a:cxn>
              <a:cxn ang="0">
                <a:pos x="0" y="44906"/>
              </a:cxn>
              <a:cxn ang="0">
                <a:pos x="33426" y="11439"/>
              </a:cxn>
              <a:cxn ang="0">
                <a:pos x="1125315" y="11439"/>
              </a:cxn>
              <a:cxn ang="0">
                <a:pos x="1126443" y="11666"/>
              </a:cxn>
              <a:cxn ang="0">
                <a:pos x="1126881" y="11228"/>
              </a:cxn>
              <a:cxn ang="0">
                <a:pos x="1153953" y="0"/>
              </a:cxn>
            </a:cxnLst>
            <a:rect l="txL" t="txT" r="txR" b="txB"/>
            <a:pathLst>
              <a:path w="5009091" h="1255217">
                <a:moveTo>
                  <a:pt x="4472112" y="232513"/>
                </a:moveTo>
                <a:cubicBezTo>
                  <a:pt x="4448677" y="232513"/>
                  <a:pt x="4425242" y="241454"/>
                  <a:pt x="4407361" y="259336"/>
                </a:cubicBezTo>
                <a:lnTo>
                  <a:pt x="4406178" y="260519"/>
                </a:lnTo>
                <a:lnTo>
                  <a:pt x="4390099" y="287363"/>
                </a:lnTo>
                <a:lnTo>
                  <a:pt x="4663721" y="561011"/>
                </a:lnTo>
                <a:cubicBezTo>
                  <a:pt x="4681601" y="578892"/>
                  <a:pt x="4690542" y="602330"/>
                  <a:pt x="4690542" y="625767"/>
                </a:cubicBezTo>
                <a:cubicBezTo>
                  <a:pt x="4690542" y="626383"/>
                  <a:pt x="4690535" y="626998"/>
                  <a:pt x="4690365" y="627610"/>
                </a:cubicBezTo>
                <a:cubicBezTo>
                  <a:pt x="4691004" y="651655"/>
                  <a:pt x="4682071" y="675856"/>
                  <a:pt x="4663721" y="694208"/>
                </a:cubicBezTo>
                <a:lnTo>
                  <a:pt x="4390100" y="967855"/>
                </a:lnTo>
                <a:lnTo>
                  <a:pt x="4406179" y="994698"/>
                </a:lnTo>
                <a:lnTo>
                  <a:pt x="4407362" y="995881"/>
                </a:lnTo>
                <a:cubicBezTo>
                  <a:pt x="4443122" y="1031646"/>
                  <a:pt x="4501103" y="1031646"/>
                  <a:pt x="4536863" y="995881"/>
                </a:cubicBezTo>
                <a:lnTo>
                  <a:pt x="4838508" y="694208"/>
                </a:lnTo>
                <a:cubicBezTo>
                  <a:pt x="4856858" y="675856"/>
                  <a:pt x="4865792" y="651655"/>
                  <a:pt x="4865152" y="627610"/>
                </a:cubicBezTo>
                <a:cubicBezTo>
                  <a:pt x="4865322" y="626998"/>
                  <a:pt x="4865329" y="626383"/>
                  <a:pt x="4865329" y="625767"/>
                </a:cubicBezTo>
                <a:cubicBezTo>
                  <a:pt x="4865329" y="602330"/>
                  <a:pt x="4856388" y="578892"/>
                  <a:pt x="4838508" y="561011"/>
                </a:cubicBezTo>
                <a:lnTo>
                  <a:pt x="4536862" y="259336"/>
                </a:lnTo>
                <a:cubicBezTo>
                  <a:pt x="4518982" y="241454"/>
                  <a:pt x="4495547" y="232513"/>
                  <a:pt x="4472112" y="232513"/>
                </a:cubicBezTo>
                <a:close/>
                <a:moveTo>
                  <a:pt x="4384468" y="0"/>
                </a:moveTo>
                <a:cubicBezTo>
                  <a:pt x="4421694" y="0"/>
                  <a:pt x="4458920" y="14203"/>
                  <a:pt x="4487323" y="42608"/>
                </a:cubicBezTo>
                <a:lnTo>
                  <a:pt x="4966487" y="521818"/>
                </a:lnTo>
                <a:cubicBezTo>
                  <a:pt x="4994889" y="550223"/>
                  <a:pt x="5009091" y="587454"/>
                  <a:pt x="5009091" y="624683"/>
                </a:cubicBezTo>
                <a:cubicBezTo>
                  <a:pt x="5009091" y="625661"/>
                  <a:pt x="5009080" y="626638"/>
                  <a:pt x="5008811" y="627610"/>
                </a:cubicBezTo>
                <a:cubicBezTo>
                  <a:pt x="5009826" y="665805"/>
                  <a:pt x="4995635" y="704250"/>
                  <a:pt x="4966487" y="733401"/>
                </a:cubicBezTo>
                <a:lnTo>
                  <a:pt x="4487324" y="1212608"/>
                </a:lnTo>
                <a:cubicBezTo>
                  <a:pt x="4430520" y="1269420"/>
                  <a:pt x="4338418" y="1269420"/>
                  <a:pt x="4281613" y="1212608"/>
                </a:cubicBezTo>
                <a:lnTo>
                  <a:pt x="4279948" y="1210943"/>
                </a:lnTo>
                <a:lnTo>
                  <a:pt x="4275661" y="1211808"/>
                </a:lnTo>
                <a:lnTo>
                  <a:pt x="127005" y="1211808"/>
                </a:lnTo>
                <a:cubicBezTo>
                  <a:pt x="56862" y="1211808"/>
                  <a:pt x="0" y="1154946"/>
                  <a:pt x="0" y="1084803"/>
                </a:cubicBezTo>
                <a:lnTo>
                  <a:pt x="0" y="170413"/>
                </a:lnTo>
                <a:cubicBezTo>
                  <a:pt x="0" y="100270"/>
                  <a:pt x="56862" y="43408"/>
                  <a:pt x="127005" y="43408"/>
                </a:cubicBezTo>
                <a:lnTo>
                  <a:pt x="4275661" y="43408"/>
                </a:lnTo>
                <a:lnTo>
                  <a:pt x="4279946" y="44273"/>
                </a:lnTo>
                <a:lnTo>
                  <a:pt x="4281611" y="42608"/>
                </a:lnTo>
                <a:cubicBezTo>
                  <a:pt x="4310014" y="14203"/>
                  <a:pt x="4347241" y="0"/>
                  <a:pt x="4384468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Ins="54000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难点分析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MH_SubTitle_3"/>
          <p:cNvSpPr/>
          <p:nvPr>
            <p:custDataLst>
              <p:tags r:id="rId4"/>
            </p:custDataLst>
          </p:nvPr>
        </p:nvSpPr>
        <p:spPr>
          <a:xfrm>
            <a:off x="1507490" y="3470252"/>
            <a:ext cx="2216785" cy="480695"/>
          </a:xfrm>
          <a:custGeom>
            <a:avLst/>
            <a:gdLst>
              <a:gd name="txL" fmla="*/ 0 w 5009091"/>
              <a:gd name="txT" fmla="*/ 0 h 1255217"/>
              <a:gd name="txR" fmla="*/ 5009091 w 5009091"/>
              <a:gd name="txB" fmla="*/ 1255217 h 1255217"/>
            </a:gdLst>
            <a:ahLst/>
            <a:cxnLst>
              <a:cxn ang="0">
                <a:pos x="1177019" y="61271"/>
              </a:cxn>
              <a:cxn ang="0">
                <a:pos x="1159978" y="68339"/>
              </a:cxn>
              <a:cxn ang="0">
                <a:pos x="1159666" y="68651"/>
              </a:cxn>
              <a:cxn ang="0">
                <a:pos x="1155434" y="75725"/>
              </a:cxn>
              <a:cxn ang="0">
                <a:pos x="1227449" y="147835"/>
              </a:cxn>
              <a:cxn ang="0">
                <a:pos x="1234508" y="164899"/>
              </a:cxn>
              <a:cxn ang="0">
                <a:pos x="1234461" y="165385"/>
              </a:cxn>
              <a:cxn ang="0">
                <a:pos x="1227449" y="182935"/>
              </a:cxn>
              <a:cxn ang="0">
                <a:pos x="1155435" y="255044"/>
              </a:cxn>
              <a:cxn ang="0">
                <a:pos x="1159667" y="262118"/>
              </a:cxn>
              <a:cxn ang="0">
                <a:pos x="1159978" y="262430"/>
              </a:cxn>
              <a:cxn ang="0">
                <a:pos x="1194061" y="262430"/>
              </a:cxn>
              <a:cxn ang="0">
                <a:pos x="1273451" y="182935"/>
              </a:cxn>
              <a:cxn ang="0">
                <a:pos x="1280464" y="165385"/>
              </a:cxn>
              <a:cxn ang="0">
                <a:pos x="1280511" y="164899"/>
              </a:cxn>
              <a:cxn ang="0">
                <a:pos x="1273451" y="147835"/>
              </a:cxn>
              <a:cxn ang="0">
                <a:pos x="1194061" y="68339"/>
              </a:cxn>
              <a:cxn ang="0">
                <a:pos x="1177019" y="61271"/>
              </a:cxn>
              <a:cxn ang="0">
                <a:pos x="1153953" y="0"/>
              </a:cxn>
              <a:cxn ang="0">
                <a:pos x="1181023" y="11228"/>
              </a:cxn>
              <a:cxn ang="0">
                <a:pos x="1307135" y="137507"/>
              </a:cxn>
              <a:cxn ang="0">
                <a:pos x="1318347" y="164614"/>
              </a:cxn>
              <a:cxn ang="0">
                <a:pos x="1318274" y="165385"/>
              </a:cxn>
              <a:cxn ang="0">
                <a:pos x="1307135" y="193262"/>
              </a:cxn>
              <a:cxn ang="0">
                <a:pos x="1181023" y="319540"/>
              </a:cxn>
              <a:cxn ang="0">
                <a:pos x="1126882" y="319540"/>
              </a:cxn>
              <a:cxn ang="0">
                <a:pos x="1126443" y="319102"/>
              </a:cxn>
              <a:cxn ang="0">
                <a:pos x="1125315" y="319330"/>
              </a:cxn>
              <a:cxn ang="0">
                <a:pos x="33426" y="319330"/>
              </a:cxn>
              <a:cxn ang="0">
                <a:pos x="0" y="285862"/>
              </a:cxn>
              <a:cxn ang="0">
                <a:pos x="0" y="44906"/>
              </a:cxn>
              <a:cxn ang="0">
                <a:pos x="33426" y="11439"/>
              </a:cxn>
              <a:cxn ang="0">
                <a:pos x="1125315" y="11439"/>
              </a:cxn>
              <a:cxn ang="0">
                <a:pos x="1126443" y="11666"/>
              </a:cxn>
              <a:cxn ang="0">
                <a:pos x="1126881" y="11228"/>
              </a:cxn>
              <a:cxn ang="0">
                <a:pos x="1153953" y="0"/>
              </a:cxn>
            </a:cxnLst>
            <a:rect l="txL" t="txT" r="txR" b="txB"/>
            <a:pathLst>
              <a:path w="5009091" h="1255217">
                <a:moveTo>
                  <a:pt x="4472112" y="232513"/>
                </a:moveTo>
                <a:cubicBezTo>
                  <a:pt x="4448677" y="232513"/>
                  <a:pt x="4425242" y="241454"/>
                  <a:pt x="4407361" y="259336"/>
                </a:cubicBezTo>
                <a:lnTo>
                  <a:pt x="4406178" y="260519"/>
                </a:lnTo>
                <a:lnTo>
                  <a:pt x="4390099" y="287363"/>
                </a:lnTo>
                <a:lnTo>
                  <a:pt x="4663721" y="561011"/>
                </a:lnTo>
                <a:cubicBezTo>
                  <a:pt x="4681601" y="578892"/>
                  <a:pt x="4690542" y="602330"/>
                  <a:pt x="4690542" y="625767"/>
                </a:cubicBezTo>
                <a:cubicBezTo>
                  <a:pt x="4690542" y="626383"/>
                  <a:pt x="4690535" y="626998"/>
                  <a:pt x="4690365" y="627610"/>
                </a:cubicBezTo>
                <a:cubicBezTo>
                  <a:pt x="4691004" y="651655"/>
                  <a:pt x="4682071" y="675856"/>
                  <a:pt x="4663721" y="694208"/>
                </a:cubicBezTo>
                <a:lnTo>
                  <a:pt x="4390100" y="967855"/>
                </a:lnTo>
                <a:lnTo>
                  <a:pt x="4406179" y="994698"/>
                </a:lnTo>
                <a:lnTo>
                  <a:pt x="4407362" y="995881"/>
                </a:lnTo>
                <a:cubicBezTo>
                  <a:pt x="4443122" y="1031646"/>
                  <a:pt x="4501103" y="1031646"/>
                  <a:pt x="4536863" y="995881"/>
                </a:cubicBezTo>
                <a:lnTo>
                  <a:pt x="4838508" y="694208"/>
                </a:lnTo>
                <a:cubicBezTo>
                  <a:pt x="4856858" y="675856"/>
                  <a:pt x="4865792" y="651655"/>
                  <a:pt x="4865152" y="627610"/>
                </a:cubicBezTo>
                <a:cubicBezTo>
                  <a:pt x="4865322" y="626998"/>
                  <a:pt x="4865329" y="626383"/>
                  <a:pt x="4865329" y="625767"/>
                </a:cubicBezTo>
                <a:cubicBezTo>
                  <a:pt x="4865329" y="602330"/>
                  <a:pt x="4856388" y="578892"/>
                  <a:pt x="4838508" y="561011"/>
                </a:cubicBezTo>
                <a:lnTo>
                  <a:pt x="4536862" y="259336"/>
                </a:lnTo>
                <a:cubicBezTo>
                  <a:pt x="4518982" y="241454"/>
                  <a:pt x="4495547" y="232513"/>
                  <a:pt x="4472112" y="232513"/>
                </a:cubicBezTo>
                <a:close/>
                <a:moveTo>
                  <a:pt x="4384468" y="0"/>
                </a:moveTo>
                <a:cubicBezTo>
                  <a:pt x="4421694" y="0"/>
                  <a:pt x="4458920" y="14203"/>
                  <a:pt x="4487323" y="42608"/>
                </a:cubicBezTo>
                <a:lnTo>
                  <a:pt x="4966487" y="521818"/>
                </a:lnTo>
                <a:cubicBezTo>
                  <a:pt x="4994889" y="550223"/>
                  <a:pt x="5009091" y="587454"/>
                  <a:pt x="5009091" y="624683"/>
                </a:cubicBezTo>
                <a:cubicBezTo>
                  <a:pt x="5009091" y="625661"/>
                  <a:pt x="5009080" y="626638"/>
                  <a:pt x="5008811" y="627610"/>
                </a:cubicBezTo>
                <a:cubicBezTo>
                  <a:pt x="5009826" y="665805"/>
                  <a:pt x="4995635" y="704250"/>
                  <a:pt x="4966487" y="733401"/>
                </a:cubicBezTo>
                <a:lnTo>
                  <a:pt x="4487324" y="1212608"/>
                </a:lnTo>
                <a:cubicBezTo>
                  <a:pt x="4430520" y="1269420"/>
                  <a:pt x="4338418" y="1269420"/>
                  <a:pt x="4281613" y="1212608"/>
                </a:cubicBezTo>
                <a:lnTo>
                  <a:pt x="4279948" y="1210943"/>
                </a:lnTo>
                <a:lnTo>
                  <a:pt x="4275661" y="1211808"/>
                </a:lnTo>
                <a:lnTo>
                  <a:pt x="127005" y="1211808"/>
                </a:lnTo>
                <a:cubicBezTo>
                  <a:pt x="56862" y="1211808"/>
                  <a:pt x="0" y="1154946"/>
                  <a:pt x="0" y="1084803"/>
                </a:cubicBezTo>
                <a:lnTo>
                  <a:pt x="0" y="170413"/>
                </a:lnTo>
                <a:cubicBezTo>
                  <a:pt x="0" y="100270"/>
                  <a:pt x="56862" y="43408"/>
                  <a:pt x="127005" y="43408"/>
                </a:cubicBezTo>
                <a:lnTo>
                  <a:pt x="4275661" y="43408"/>
                </a:lnTo>
                <a:lnTo>
                  <a:pt x="4279946" y="44273"/>
                </a:lnTo>
                <a:lnTo>
                  <a:pt x="4281611" y="42608"/>
                </a:lnTo>
                <a:cubicBezTo>
                  <a:pt x="4310014" y="14203"/>
                  <a:pt x="4347241" y="0"/>
                  <a:pt x="4384468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Ins="54000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性能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优化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MH_SubTitle_3"/>
          <p:cNvSpPr/>
          <p:nvPr>
            <p:custDataLst>
              <p:tags r:id="rId5"/>
            </p:custDataLst>
          </p:nvPr>
        </p:nvSpPr>
        <p:spPr>
          <a:xfrm>
            <a:off x="1507490" y="4308452"/>
            <a:ext cx="2216785" cy="480695"/>
          </a:xfrm>
          <a:custGeom>
            <a:avLst/>
            <a:gdLst>
              <a:gd name="txL" fmla="*/ 0 w 5009091"/>
              <a:gd name="txT" fmla="*/ 0 h 1255217"/>
              <a:gd name="txR" fmla="*/ 5009091 w 5009091"/>
              <a:gd name="txB" fmla="*/ 1255217 h 1255217"/>
            </a:gdLst>
            <a:ahLst/>
            <a:cxnLst>
              <a:cxn ang="0">
                <a:pos x="1177019" y="61271"/>
              </a:cxn>
              <a:cxn ang="0">
                <a:pos x="1159978" y="68339"/>
              </a:cxn>
              <a:cxn ang="0">
                <a:pos x="1159666" y="68651"/>
              </a:cxn>
              <a:cxn ang="0">
                <a:pos x="1155434" y="75725"/>
              </a:cxn>
              <a:cxn ang="0">
                <a:pos x="1227449" y="147835"/>
              </a:cxn>
              <a:cxn ang="0">
                <a:pos x="1234508" y="164899"/>
              </a:cxn>
              <a:cxn ang="0">
                <a:pos x="1234461" y="165385"/>
              </a:cxn>
              <a:cxn ang="0">
                <a:pos x="1227449" y="182935"/>
              </a:cxn>
              <a:cxn ang="0">
                <a:pos x="1155435" y="255044"/>
              </a:cxn>
              <a:cxn ang="0">
                <a:pos x="1159667" y="262118"/>
              </a:cxn>
              <a:cxn ang="0">
                <a:pos x="1159978" y="262430"/>
              </a:cxn>
              <a:cxn ang="0">
                <a:pos x="1194061" y="262430"/>
              </a:cxn>
              <a:cxn ang="0">
                <a:pos x="1273451" y="182935"/>
              </a:cxn>
              <a:cxn ang="0">
                <a:pos x="1280464" y="165385"/>
              </a:cxn>
              <a:cxn ang="0">
                <a:pos x="1280511" y="164899"/>
              </a:cxn>
              <a:cxn ang="0">
                <a:pos x="1273451" y="147835"/>
              </a:cxn>
              <a:cxn ang="0">
                <a:pos x="1194061" y="68339"/>
              </a:cxn>
              <a:cxn ang="0">
                <a:pos x="1177019" y="61271"/>
              </a:cxn>
              <a:cxn ang="0">
                <a:pos x="1153953" y="0"/>
              </a:cxn>
              <a:cxn ang="0">
                <a:pos x="1181023" y="11228"/>
              </a:cxn>
              <a:cxn ang="0">
                <a:pos x="1307135" y="137507"/>
              </a:cxn>
              <a:cxn ang="0">
                <a:pos x="1318347" y="164614"/>
              </a:cxn>
              <a:cxn ang="0">
                <a:pos x="1318274" y="165385"/>
              </a:cxn>
              <a:cxn ang="0">
                <a:pos x="1307135" y="193262"/>
              </a:cxn>
              <a:cxn ang="0">
                <a:pos x="1181023" y="319540"/>
              </a:cxn>
              <a:cxn ang="0">
                <a:pos x="1126882" y="319540"/>
              </a:cxn>
              <a:cxn ang="0">
                <a:pos x="1126443" y="319102"/>
              </a:cxn>
              <a:cxn ang="0">
                <a:pos x="1125315" y="319330"/>
              </a:cxn>
              <a:cxn ang="0">
                <a:pos x="33426" y="319330"/>
              </a:cxn>
              <a:cxn ang="0">
                <a:pos x="0" y="285862"/>
              </a:cxn>
              <a:cxn ang="0">
                <a:pos x="0" y="44906"/>
              </a:cxn>
              <a:cxn ang="0">
                <a:pos x="33426" y="11439"/>
              </a:cxn>
              <a:cxn ang="0">
                <a:pos x="1125315" y="11439"/>
              </a:cxn>
              <a:cxn ang="0">
                <a:pos x="1126443" y="11666"/>
              </a:cxn>
              <a:cxn ang="0">
                <a:pos x="1126881" y="11228"/>
              </a:cxn>
              <a:cxn ang="0">
                <a:pos x="1153953" y="0"/>
              </a:cxn>
            </a:cxnLst>
            <a:rect l="txL" t="txT" r="txR" b="txB"/>
            <a:pathLst>
              <a:path w="5009091" h="1255217">
                <a:moveTo>
                  <a:pt x="4472112" y="232513"/>
                </a:moveTo>
                <a:cubicBezTo>
                  <a:pt x="4448677" y="232513"/>
                  <a:pt x="4425242" y="241454"/>
                  <a:pt x="4407361" y="259336"/>
                </a:cubicBezTo>
                <a:lnTo>
                  <a:pt x="4406178" y="260519"/>
                </a:lnTo>
                <a:lnTo>
                  <a:pt x="4390099" y="287363"/>
                </a:lnTo>
                <a:lnTo>
                  <a:pt x="4663721" y="561011"/>
                </a:lnTo>
                <a:cubicBezTo>
                  <a:pt x="4681601" y="578892"/>
                  <a:pt x="4690542" y="602330"/>
                  <a:pt x="4690542" y="625767"/>
                </a:cubicBezTo>
                <a:cubicBezTo>
                  <a:pt x="4690542" y="626383"/>
                  <a:pt x="4690535" y="626998"/>
                  <a:pt x="4690365" y="627610"/>
                </a:cubicBezTo>
                <a:cubicBezTo>
                  <a:pt x="4691004" y="651655"/>
                  <a:pt x="4682071" y="675856"/>
                  <a:pt x="4663721" y="694208"/>
                </a:cubicBezTo>
                <a:lnTo>
                  <a:pt x="4390100" y="967855"/>
                </a:lnTo>
                <a:lnTo>
                  <a:pt x="4406179" y="994698"/>
                </a:lnTo>
                <a:lnTo>
                  <a:pt x="4407362" y="995881"/>
                </a:lnTo>
                <a:cubicBezTo>
                  <a:pt x="4443122" y="1031646"/>
                  <a:pt x="4501103" y="1031646"/>
                  <a:pt x="4536863" y="995881"/>
                </a:cubicBezTo>
                <a:lnTo>
                  <a:pt x="4838508" y="694208"/>
                </a:lnTo>
                <a:cubicBezTo>
                  <a:pt x="4856858" y="675856"/>
                  <a:pt x="4865792" y="651655"/>
                  <a:pt x="4865152" y="627610"/>
                </a:cubicBezTo>
                <a:cubicBezTo>
                  <a:pt x="4865322" y="626998"/>
                  <a:pt x="4865329" y="626383"/>
                  <a:pt x="4865329" y="625767"/>
                </a:cubicBezTo>
                <a:cubicBezTo>
                  <a:pt x="4865329" y="602330"/>
                  <a:pt x="4856388" y="578892"/>
                  <a:pt x="4838508" y="561011"/>
                </a:cubicBezTo>
                <a:lnTo>
                  <a:pt x="4536862" y="259336"/>
                </a:lnTo>
                <a:cubicBezTo>
                  <a:pt x="4518982" y="241454"/>
                  <a:pt x="4495547" y="232513"/>
                  <a:pt x="4472112" y="232513"/>
                </a:cubicBezTo>
                <a:close/>
                <a:moveTo>
                  <a:pt x="4384468" y="0"/>
                </a:moveTo>
                <a:cubicBezTo>
                  <a:pt x="4421694" y="0"/>
                  <a:pt x="4458920" y="14203"/>
                  <a:pt x="4487323" y="42608"/>
                </a:cubicBezTo>
                <a:lnTo>
                  <a:pt x="4966487" y="521818"/>
                </a:lnTo>
                <a:cubicBezTo>
                  <a:pt x="4994889" y="550223"/>
                  <a:pt x="5009091" y="587454"/>
                  <a:pt x="5009091" y="624683"/>
                </a:cubicBezTo>
                <a:cubicBezTo>
                  <a:pt x="5009091" y="625661"/>
                  <a:pt x="5009080" y="626638"/>
                  <a:pt x="5008811" y="627610"/>
                </a:cubicBezTo>
                <a:cubicBezTo>
                  <a:pt x="5009826" y="665805"/>
                  <a:pt x="4995635" y="704250"/>
                  <a:pt x="4966487" y="733401"/>
                </a:cubicBezTo>
                <a:lnTo>
                  <a:pt x="4487324" y="1212608"/>
                </a:lnTo>
                <a:cubicBezTo>
                  <a:pt x="4430520" y="1269420"/>
                  <a:pt x="4338418" y="1269420"/>
                  <a:pt x="4281613" y="1212608"/>
                </a:cubicBezTo>
                <a:lnTo>
                  <a:pt x="4279948" y="1210943"/>
                </a:lnTo>
                <a:lnTo>
                  <a:pt x="4275661" y="1211808"/>
                </a:lnTo>
                <a:lnTo>
                  <a:pt x="127005" y="1211808"/>
                </a:lnTo>
                <a:cubicBezTo>
                  <a:pt x="56862" y="1211808"/>
                  <a:pt x="0" y="1154946"/>
                  <a:pt x="0" y="1084803"/>
                </a:cubicBezTo>
                <a:lnTo>
                  <a:pt x="0" y="170413"/>
                </a:lnTo>
                <a:cubicBezTo>
                  <a:pt x="0" y="100270"/>
                  <a:pt x="56862" y="43408"/>
                  <a:pt x="127005" y="43408"/>
                </a:cubicBezTo>
                <a:lnTo>
                  <a:pt x="4275661" y="43408"/>
                </a:lnTo>
                <a:lnTo>
                  <a:pt x="4279946" y="44273"/>
                </a:lnTo>
                <a:lnTo>
                  <a:pt x="4281611" y="42608"/>
                </a:lnTo>
                <a:cubicBezTo>
                  <a:pt x="4310014" y="14203"/>
                  <a:pt x="4347241" y="0"/>
                  <a:pt x="4384468" y="0"/>
                </a:cubicBezTo>
                <a:close/>
              </a:path>
            </a:pathLst>
          </a:cu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Ins="54000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技术创新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7"/>
          <p:cNvSpPr txBox="1"/>
          <p:nvPr>
            <p:custDataLst>
              <p:tags r:id="rId6"/>
            </p:custDataLst>
          </p:nvPr>
        </p:nvSpPr>
        <p:spPr>
          <a:xfrm>
            <a:off x="4049395" y="1758778"/>
            <a:ext cx="6009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页面组成部分，做组件化拆分复用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0"/>
          <p:cNvSpPr txBox="1"/>
          <p:nvPr>
            <p:custDataLst>
              <p:tags r:id="rId7"/>
            </p:custDataLst>
          </p:nvPr>
        </p:nvSpPr>
        <p:spPr>
          <a:xfrm>
            <a:off x="4049395" y="4379522"/>
            <a:ext cx="536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接口数据类型校验方案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3"/>
          <p:cNvSpPr txBox="1"/>
          <p:nvPr>
            <p:custDataLst>
              <p:tags r:id="rId8"/>
            </p:custDataLst>
          </p:nvPr>
        </p:nvSpPr>
        <p:spPr>
          <a:xfrm>
            <a:off x="4033203" y="3541322"/>
            <a:ext cx="551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不定高虚拟列表方案、视频单例控制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40" y="0"/>
            <a:ext cx="4165536" cy="566578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83259" y="661047"/>
            <a:ext cx="762000" cy="618973"/>
            <a:chOff x="459459" y="210344"/>
            <a:chExt cx="762000" cy="618973"/>
          </a:xfrm>
        </p:grpSpPr>
        <p:pic>
          <p:nvPicPr>
            <p:cNvPr id="6" name="Picture 3" descr="C:\Users\Administrator\Desktop\微立体创业计划\005.png"/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59" y="210344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微立体创业计划\00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58" y="219716"/>
              <a:ext cx="609601" cy="609601"/>
            </a:xfrm>
            <a:prstGeom prst="rect">
              <a:avLst/>
            </a:prstGeom>
            <a:noFill/>
            <a:effectLst>
              <a:outerShdw blurRad="127000" dist="63500" dir="3000000" sx="104000" sy="104000" algn="tl" rotWithShape="0">
                <a:prstClr val="black">
                  <a:alpha val="3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1145259" y="728422"/>
            <a:ext cx="859203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3259" y="2598792"/>
            <a:ext cx="298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拆分</a:t>
            </a:r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</a:rPr>
              <a:t>页面结构，尽可能复用逻辑，减少重复代码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QxMjUxNjgyNjZjOTRlNzZlMDU1N2EyNjg0ZjZiOTgifQ=="/>
  <p:tag name="RESOURCE_RECORD_KEY" val="{&quot;65&quot;:[20238441],&quot;70&quot;:[3320071,3314155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2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067_2*m_h_a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067_2*m_h_f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067_2*m_h_a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3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067_2*m_h_f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54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1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1"/>
  <p:tag name="KSO_WM_DIAGRAM_USE_COLOR_VALUE" val="{&quot;color_scheme&quot;:1,&quot;color_type&quot;:1,&quot;theme_color_indexes&quot;:[5,6,5,6,5,6]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2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2"/>
  <p:tag name="KSO_WM_DIAGRAM_USE_COLOR_VALUE" val="{&quot;color_scheme&quot;:1,&quot;color_type&quot;:1,&quot;theme_color_indexes&quot;:[5,6,5,6,5,6]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3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3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7,&quot;pos&quot;:0.8999999761581421,&quot;transparency&quot;:0},{&quot;brightness&quot;:0,&quot;colorType&quot;:1,&quot;foreColorIndex&quot;:7,&quot;pos&quot;:0.3700000047683716,&quot;transparency&quot;:0}],&quot;type&quot;:3},&quot;glow&quot;:{&quot;colorType&quot;:0},&quot;line&quot;:{&quot;type&quot;:0},&quot;shadow&quot;:{&quot;brightness&quot;:0,&quot;colorType&quot;:1,&quot;foreColorIndex&quot;:7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3"/>
  <p:tag name="KSO_WM_DIAGRAM_USE_COLOR_VALUE" val="{&quot;color_scheme&quot;:1,&quot;color_type&quot;:1,&quot;theme_color_indexes&quot;:[5,6,5,6,5,6]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4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4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8,&quot;pos&quot;:0.25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4"/>
  <p:tag name="KSO_WM_DIAGRAM_USE_COLOR_VALUE" val="{&quot;color_scheme&quot;:1,&quot;color_type&quot;:1,&quot;theme_color_indexes&quot;:[5,6,5,6,5,6]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  <p:tag name="RESOURCE_RECORD_KEY" val="{&quot;65&quot;:[20238441],&quot;70&quot;:[3314155]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441_1*a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PRESET_TEXT" val="单击此处添加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067_2*m_h_a*1_3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3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2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067_2*m_h_a*1_3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3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067_2*m_h_f*1_3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54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1067_2*m_h_a*1_4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3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1067_2*m_h_f*1_4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067_2*m_h_a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067_2*m_h_f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067_2*m_h_a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3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067_2*m_h_f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54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067_2*m_h_f*1_3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54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1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1"/>
  <p:tag name="KSO_WM_DIAGRAM_USE_COLOR_VALUE" val="{&quot;color_scheme&quot;:1,&quot;color_type&quot;:1,&quot;theme_color_indexes&quot;:[5,6,5,6,5,6]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2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2"/>
  <p:tag name="KSO_WM_DIAGRAM_USE_COLOR_VALUE" val="{&quot;color_scheme&quot;:1,&quot;color_type&quot;:1,&quot;theme_color_indexes&quot;:[5,6,5,6,5,6]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3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3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7,&quot;pos&quot;:0.8999999761581421,&quot;transparency&quot;:0},{&quot;brightness&quot;:0,&quot;colorType&quot;:1,&quot;foreColorIndex&quot;:7,&quot;pos&quot;:0.3700000047683716,&quot;transparency&quot;:0}],&quot;type&quot;:3},&quot;glow&quot;:{&quot;colorType&quot;:0},&quot;line&quot;:{&quot;type&quot;:0},&quot;shadow&quot;:{&quot;brightness&quot;:0,&quot;colorType&quot;:1,&quot;foreColorIndex&quot;:7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3"/>
  <p:tag name="KSO_WM_DIAGRAM_USE_COLOR_VALUE" val="{&quot;color_scheme&quot;:1,&quot;color_type&quot;:1,&quot;theme_color_indexes&quot;:[5,6,5,6,5,6]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4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4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8,&quot;pos&quot;:0.25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4"/>
  <p:tag name="KSO_WM_DIAGRAM_USE_COLOR_VALUE" val="{&quot;color_scheme&quot;:1,&quot;color_type&quot;:1,&quot;theme_color_indexes&quot;:[5,6,5,6,5,6]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70&quot;:[3320071]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2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2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0.2199999988079071,&quot;colorType&quot;:1,&quot;foreColorIndex&quot;:5,&quot;pos&quot;:0.009999999776482582,&quot;transparency&quot;:0},{&quot;brightness&quot;:-0.09000000357627869,&quot;colorType&quot;:1,&quot;foreColorIndex&quot;:5,&quot;pos&quot;:0.77999997138977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3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3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0.4000000059604645,&quot;colorType&quot;:1,&quot;foreColorIndex&quot;:5,&quot;pos&quot;:0.1899999976158142,&quot;transparency&quot;:0},{&quot;brightness&quot;:0,&quot;colorType&quot;:1,&quot;foreColorIndex&quot;:5,&quot;pos&quot;:0.92000001668930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4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4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0.5,&quot;colorType&quot;:1,&quot;foreColorIndex&quot;:5,&quot;pos&quot;:0,&quot;transparency&quot;:0},{&quot;brightness&quot;:0.1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5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-0.25,&quot;colorType&quot;:1,&quot;foreColorIndex&quot;:5,&quot;pos&quot;:0.36000001430511475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1067_2*m_h_f*1_4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6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6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0.4000000059604645,&quot;colorType&quot;:1,&quot;foreColorIndex&quot;:5,&quot;pos&quot;:0.009999999776482582,&quot;transparency&quot;:0},{&quot;brightness&quot;:0,&quot;colorType&quot;:1,&quot;foreColorIndex&quot;:5,&quot;pos&quot;:0.920000016689300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7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7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-0.25,&quot;colorType&quot;:1,&quot;foreColorIndex&quot;:5,&quot;pos&quot;:0.2800000011920929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8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8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0.4499999880790710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9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9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0.6399999856948853,&quot;colorType&quot;:1,&quot;foreColorIndex&quot;:5,&quot;pos&quot;:0,&quot;transparency&quot;:0},{&quot;brightness&quot;:0.23000000417232513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0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0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1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2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2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.009999999776482582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3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3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4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4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0.800000011920929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i*1_15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UNIT_TYPE" val="l_i"/>
  <p:tag name="KSO_WM_UNIT_INDEX" val="1_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0.92000001668930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067_2*m_h_a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1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31_3*l_h_f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31_3*l_h_a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1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4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4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31_3*l_h_f*1_4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731_3*l_h_a*1_4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4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067_2*m_h_f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2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31_3*l_h_f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31_3*l_h_a*1_2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2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3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31_3*l_h_f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31_3*l_h_a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3*l_h_i*1_3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2.2532958984375,&quot;left&quot;:-13.268425196850377,&quot;top&quot;:136.93910008227732,&quot;width&quot;:856.312319508950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067_2*m_h_a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3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31066_1*m_h_a*1_1_1"/>
  <p:tag name="KSO_WM_TEMPLATE_CATEGORY" val="diagram"/>
  <p:tag name="KSO_WM_TEMPLATE_INDEX" val="20231066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7"/>
  <p:tag name="KSO_WM_UNIT_PRESET_TEXT" val="添加项标题"/>
  <p:tag name="KSO_WM_UNIT_FILL_FORE_SCHEMECOLOR_INDEX" val="5"/>
  <p:tag name="KSO_WM_DIAGRAM_MAX_ITEMCNT" val="6"/>
  <p:tag name="KSO_WM_DIAGRAM_MIN_ITEMCNT" val="2"/>
  <p:tag name="KSO_WM_DIAGRAM_VIRTUALLY_FRAME" val="{&quot;height&quot;:363.23125274898496,&quot;left&quot;:3.0750332665631506,&quot;top&quot;:30.8,&quot;width&quot;:785.9500122070312}"/>
  <p:tag name="KSO_WM_DIAGRAM_COLOR_MATCH_VALUE" val="{&quot;shape&quot;:{&quot;fill&quot;:{&quot;gradient&quot;:[{&quot;brightness&quot;:0.4000000059604645,&quot;colorType&quot;:1,&quot;foreColorIndex&quot;:5,&quot;pos&quot;:0.899999976158142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066_1*m_h_f*1_1_1"/>
  <p:tag name="KSO_WM_TEMPLATE_CATEGORY" val="diagram"/>
  <p:tag name="KSO_WM_TEMPLATE_INDEX" val="20231066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4"/>
  <p:tag name="KSO_WM_DIAGRAM_COLOR_TEXT_CAN_REMOVE" val="n"/>
  <p:tag name="KSO_WM_UNIT_PRESET_TEXT" val="单击此处输入你的智能图形项正文"/>
  <p:tag name="KSO_WM_DIAGRAM_MAX_ITEMCNT" val="6"/>
  <p:tag name="KSO_WM_DIAGRAM_MIN_ITEMCNT" val="2"/>
  <p:tag name="KSO_WM_DIAGRAM_VIRTUALLY_FRAME" val="{&quot;height&quot;:363.23125274898496,&quot;left&quot;:3.0750332665631506,&quot;top&quot;:30.8,&quot;width&quot;:785.9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.3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1058_1*l_i*1_1"/>
  <p:tag name="KSO_WM_TEMPLATE_CATEGORY" val="diagram"/>
  <p:tag name="KSO_WM_TEMPLATE_INDEX" val="20231058"/>
  <p:tag name="KSO_WM_UNIT_LAYERLEVEL" val="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88.4270533476101,&quot;left&quot;:-35.15410669522021,&quot;top&quot;:83.72294665238988,&quot;width&quot;:862.4000244140625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5"/>
  <p:tag name="KSO_WM_DIAGRAM_USE_COLOR_VALUE" val="{&quot;color_scheme&quot;:1,&quot;color_type&quot;:1,&quot;theme_color_indexes&quot;:[5,6,5,6,5,6]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58_1*l_h_f*1_1_1"/>
  <p:tag name="KSO_WM_TEMPLATE_CATEGORY" val="diagram"/>
  <p:tag name="KSO_WM_TEMPLATE_INDEX" val="2023105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UNIT_TEXT_FILL_FORE_SCHEMECOLOR_INDEX_BRIGHTNESS" val="0.35"/>
  <p:tag name="KSO_WM_DIAGRAM_MAX_ITEMCNT" val="6"/>
  <p:tag name="KSO_WM_DIAGRAM_MIN_ITEMCNT" val="2"/>
  <p:tag name="KSO_WM_DIAGRAM_VIRTUALLY_FRAME" val="{&quot;height&quot;:288.4270533476101,&quot;left&quot;:-35.15410669522021,&quot;top&quot;:83.72294665238988,&quot;width&quot;:862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58_1*l_h_f*1_2_1"/>
  <p:tag name="KSO_WM_TEMPLATE_CATEGORY" val="diagram"/>
  <p:tag name="KSO_WM_TEMPLATE_INDEX" val="20231058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l1-1"/>
  <p:tag name="KSO_WM_UNIT_TEXT_FILL_FORE_SCHEMECOLOR_INDEX_BRIGHTNESS" val="0.35"/>
  <p:tag name="KSO_WM_DIAGRAM_MAX_ITEMCNT" val="6"/>
  <p:tag name="KSO_WM_DIAGRAM_MIN_ITEMCNT" val="2"/>
  <p:tag name="KSO_WM_DIAGRAM_VIRTUALLY_FRAME" val="{&quot;height&quot;:288.4270533476101,&quot;left&quot;:-35.15410669522021,&quot;top&quot;:83.72294665238988,&quot;width&quot;:862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HADOW_SCHEMECOLOR_INDEX_BRIGHTNESS" val="-0.25"/>
  <p:tag name="KSO_WM_UNIT_SHADOW_SCHEMECOLOR_INDEX" val="5"/>
  <p:tag name="KSO_WM_UNIT_TEXT_FILL_FORE_SCHEMECOLOR_INDEX_BRIGHTNESS" val="0"/>
  <p:tag name="KSO_WM_UNIT_TEXT_FILL_TYPE" val="1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058_1*l_h_i*1_1_1"/>
  <p:tag name="KSO_WM_TEMPLATE_CATEGORY" val="diagram"/>
  <p:tag name="KSO_WM_TEMPLATE_INDEX" val="2023105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88.4270533476101,&quot;left&quot;:-35.15410669522021,&quot;top&quot;:83.72294665238988,&quot;width&quot;:862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9"/>
  <p:tag name="KSO_WM_UNIT_FILL_FORE_SCHEMECOLOR_INDEX_2_TRANS" val="0"/>
  <p:tag name="KSO_WM_UNIT_FILL_GRADIENT_TYPE" val="0"/>
  <p:tag name="KSO_WM_UNIT_FILL_GRADIENT_ANGLE" val="135"/>
  <p:tag name="KSO_WM_UNIT_FILL_GRADIENT_DIRECTION" val="2"/>
  <p:tag name="KSO_WM_UNIT_SHADOW_SCHEMECOLOR_INDEX_BRIGHTNESS" val="-0.25"/>
  <p:tag name="KSO_WM_UNIT_SHADOW_SCHEMECOLOR_INDEX" val="5"/>
  <p:tag name="KSO_WM_UNIT_TEXT_FILL_FORE_SCHEMECOLOR_INDEX_BRIGHTNESS" val="0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058_1*l_h_i*1_1_2"/>
  <p:tag name="KSO_WM_TEMPLATE_CATEGORY" val="diagram"/>
  <p:tag name="KSO_WM_TEMPLATE_INDEX" val="20231058"/>
  <p:tag name="KSO_WM_UNIT_LAYERLEVEL" val="1_1_1"/>
  <p:tag name="KSO_WM_TAG_VERSION" val="3.0"/>
  <p:tag name="KSO_WM_UNIT_SUBTYPE" val="d"/>
  <p:tag name="KSO_WM_DIAGRAM_MAX_ITEMCNT" val="6"/>
  <p:tag name="KSO_WM_DIAGRAM_MIN_ITEMCNT" val="2"/>
  <p:tag name="KSO_WM_DIAGRAM_VIRTUALLY_FRAME" val="{&quot;height&quot;:288.4270533476101,&quot;left&quot;:-35.15410669522021,&quot;top&quot;:83.72294665238988,&quot;width&quot;:862.400024414062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8999999761581421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HADOW_SCHEMECOLOR_INDEX_BRIGHTNESS" val="-0.25"/>
  <p:tag name="KSO_WM_UNIT_SHADOW_SCHEMECOLOR_INDEX" val="6"/>
  <p:tag name="KSO_WM_UNIT_TEXT_FILL_FORE_SCHEMECOLOR_INDEX_BRIGHTNESS" val="0"/>
  <p:tag name="KSO_WM_UNIT_TEXT_FILL_TYPE" val="1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058_1*l_h_i*1_2_1"/>
  <p:tag name="KSO_WM_TEMPLATE_CATEGORY" val="diagram"/>
  <p:tag name="KSO_WM_TEMPLATE_INDEX" val="2023105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88.4270533476101,&quot;left&quot;:-35.15410669522021,&quot;top&quot;:83.72294665238988,&quot;width&quot;:862.400024414062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25,&quot;colorType&quot;:1,&quot;foreColorIndex&quot;:6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FILL_FORE_SCHEMECOLOR_INDEX_1_BRIGHTNESS" val="0.4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0.9"/>
  <p:tag name="KSO_WM_UNIT_FILL_FORE_SCHEMECOLOR_INDEX_2_TRANS" val="0"/>
  <p:tag name="KSO_WM_UNIT_FILL_GRADIENT_TYPE" val="0"/>
  <p:tag name="KSO_WM_UNIT_FILL_GRADIENT_ANGLE" val="135"/>
  <p:tag name="KSO_WM_UNIT_FILL_GRADIENT_DIRECTION" val="2"/>
  <p:tag name="KSO_WM_UNIT_SHADOW_SCHEMECOLOR_INDEX_BRIGHTNESS" val="-0.25"/>
  <p:tag name="KSO_WM_UNIT_SHADOW_SCHEMECOLOR_INDEX" val="6"/>
  <p:tag name="KSO_WM_UNIT_TEXT_FILL_FORE_SCHEMECOLOR_INDEX_BRIGHTNESS" val="0"/>
  <p:tag name="KSO_WM_DIAGRAM_VERSION" val="3"/>
  <p:tag name="KSO_WM_DIAGRAM_COLOR_TRICK" val="4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058_1*l_h_i*1_2_2"/>
  <p:tag name="KSO_WM_TEMPLATE_CATEGORY" val="diagram"/>
  <p:tag name="KSO_WM_TEMPLATE_INDEX" val="20231058"/>
  <p:tag name="KSO_WM_UNIT_LAYERLEVEL" val="1_1_1"/>
  <p:tag name="KSO_WM_TAG_VERSION" val="3.0"/>
  <p:tag name="KSO_WM_UNIT_SUBTYPE" val="d"/>
  <p:tag name="KSO_WM_DIAGRAM_MAX_ITEMCNT" val="6"/>
  <p:tag name="KSO_WM_DIAGRAM_MIN_ITEMCNT" val="2"/>
  <p:tag name="KSO_WM_DIAGRAM_VIRTUALLY_FRAME" val="{&quot;height&quot;:288.4270533476101,&quot;left&quot;:-35.15410669522021,&quot;top&quot;:83.72294665238988,&quot;width&quot;:862.4000244140625}"/>
  <p:tag name="KSO_WM_DIAGRAM_COLOR_MATCH_VALUE" val="{&quot;shape&quot;:{&quot;fill&quot;:{&quot;gradient&quot;:[{&quot;brightness&quot;:0.6000000238418579,&quot;colorType&quot;:1,&quot;foreColorIndex&quot;:6,&quot;pos&quot;:0,&quot;transparency&quot;:0},{&quot;brightness&quot;:0,&quot;colorType&quot;:1,&quot;foreColorIndex&quot;:6,&quot;pos&quot;:0.8999999761581421,&quot;transparency&quot;:0}],&quot;type&quot;:3},&quot;glow&quot;:{&quot;colorType&quot;:0},&quot;line&quot;:{&quot;type&quot;:0},&quot;shadow&quot;:{&quot;brightness&quot;:-0.25,&quot;colorType&quot;:1,&quot;foreColorIndex&quot;:6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067_2*m_h_f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54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1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1"/>
  <p:tag name="KSO_WM_DIAGRAM_USE_COLOR_VALUE" val="{&quot;color_scheme&quot;:1,&quot;color_type&quot;:1,&quot;theme_color_indexes&quot;:[5,6,5,6,5,6]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92535433070867,&quot;left&quot;:113.98346456692914,&quot;top&quot;:86.38125984251968,&quot;width&quot;:547.998425196850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2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2"/>
  <p:tag name="KSO_WM_DIAGRAM_USE_COLOR_VALUE" val="{&quot;color_scheme&quot;:1,&quot;color_type&quot;:1,&quot;theme_color_indexes&quot;:[5,6,5,6,5,6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7*177"/>
  <p:tag name="TABLE_ENDDRAG_RECT" val="49*115*647*17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3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3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7,&quot;pos&quot;:0.8999999761581421,&quot;transparency&quot;:0},{&quot;brightness&quot;:0,&quot;colorType&quot;:1,&quot;foreColorIndex&quot;:7,&quot;pos&quot;:0.3700000047683716,&quot;transparency&quot;:0}],&quot;type&quot;:3},&quot;glow&quot;:{&quot;colorType&quot;:0},&quot;line&quot;:{&quot;type&quot;:0},&quot;shadow&quot;:{&quot;brightness&quot;:0,&quot;colorType&quot;:1,&quot;foreColorIndex&quot;:7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3"/>
  <p:tag name="KSO_WM_DIAGRAM_USE_COLOR_VALUE" val="{&quot;color_scheme&quot;:1,&quot;color_type&quot;:1,&quot;theme_color_indexes&quot;:[5,6,5,6,5,6]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4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4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8,&quot;pos&quot;:0.25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4"/>
  <p:tag name="KSO_WM_DIAGRAM_USE_COLOR_VALUE" val="{&quot;color_scheme&quot;:1,&quot;color_type&quot;:1,&quot;theme_color_indexes&quot;:[5,6,5,6,5,6]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3337795275591,&quot;left&quot;:118.7,&quot;top&quot;:131.7644094488189,&quot;width&quot;:673.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3337795275591,&quot;left&quot;:118.7,&quot;top&quot;:131.7644094488189,&quot;width&quot;:673.3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3337795275591,&quot;left&quot;:118.7,&quot;top&quot;:131.7644094488189,&quot;width&quot;:673.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3337795275591,&quot;left&quot;:118.7,&quot;top&quot;:131.7644094488189,&quot;width&quot;:673.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3337795275591,&quot;left&quot;:118.7,&quot;top&quot;:131.7644094488189,&quot;width&quot;:673.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3337795275591,&quot;left&quot;:118.7,&quot;top&quot;:131.7644094488189,&quot;width&quot;:673.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3337795275591,&quot;left&quot;:118.7,&quot;top&quot;:131.7644094488189,&quot;width&quot;:673.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3337795275591,&quot;left&quot;:118.7,&quot;top&quot;:131.7644094488189,&quot;width&quot;:673.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1194_1*h_f*1_1"/>
  <p:tag name="KSO_WM_TEMPLATE_CATEGORY" val="custom"/>
  <p:tag name="KSO_WM_TEMPLATE_INDEX" val="20231194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5778_2*l_h_f*1_1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5778_2*l_h_i*1_1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5778_2*l_h_i*1_2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5778_2*l_h_f*1_2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05778_2*l_h_i*1_1_2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05778_2*l_h_i*1_2_2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6"/>
  <p:tag name="KSO_WM_UNIT_LINE_FILL_TYPE" val="2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5778_2*l_h_i*1_3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5778_2*l_h_f*1_3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05778_2*l_h_i*1_3_2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7"/>
  <p:tag name="KSO_WM_UNIT_LINE_FILL_TYPE" val="2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05778_2*l_h_i*1_1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1194_1*h_f*1_1"/>
  <p:tag name="KSO_WM_TEMPLATE_CATEGORY" val="custom"/>
  <p:tag name="KSO_WM_TEMPLATE_INDEX" val="20231194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05778_2*l_h_i*1_2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05778_2*l_h_i*1_3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5778_2*l_h_f*1_1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5778_2*l_h_i*1_1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5778_2*l_h_i*1_2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5778_2*l_h_f*1_2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05778_2*l_h_i*1_1_2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05778_2*l_h_i*1_2_2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6"/>
  <p:tag name="KSO_WM_UNIT_LINE_FILL_TYPE" val="2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5778_2*l_h_i*1_3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5778_2*l_h_f*1_3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1194_1*h_f*1_1"/>
  <p:tag name="KSO_WM_TEMPLATE_CATEGORY" val="custom"/>
  <p:tag name="KSO_WM_TEMPLATE_INDEX" val="20231194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05778_2*l_h_i*1_3_2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7"/>
  <p:tag name="KSO_WM_UNIT_LINE_FILL_TYPE" val="2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05778_2*l_h_i*1_1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05778_2*l_h_i*1_2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05778_2*l_h_i*1_3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94.51283464566933,&quot;left&quot;:30.177874015748028,&quot;top&quot;:119.60566929133859,&quot;width&quot;:398.4306299212598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5778_2*l_h_f*1_1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5778_2*l_h_i*1_1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5778_2*l_h_i*1_2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5778_2*l_h_f*1_2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05778_2*l_h_i*1_1_2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05778_2*l_h_i*1_2_2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6"/>
  <p:tag name="KSO_WM_UNIT_LINE_FILL_TYPE" val="2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1194_1*h_f*1_1"/>
  <p:tag name="KSO_WM_TEMPLATE_CATEGORY" val="custom"/>
  <p:tag name="KSO_WM_TEMPLATE_INDEX" val="20231194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。根据需要可酌情增减文字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5778_2*l_h_i*1_3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5778_2*l_h_f*1_3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05778_2*l_h_i*1_3_2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7"/>
  <p:tag name="KSO_WM_UNIT_LINE_FILL_TYPE" val="2"/>
  <p:tag name="KSO_WM_UNIT_USESOURCEFORMAT_APPLY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05778_2*l_h_i*1_1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05778_2*l_h_i*1_2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05778_2*l_h_i*1_3_1"/>
  <p:tag name="KSO_WM_TEMPLATE_CATEGORY" val="diagram"/>
  <p:tag name="KSO_WM_TEMPLATE_INDEX" val="20205778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5778_2*l_h_f*1_1_1"/>
  <p:tag name="KSO_WM_TEMPLATE_CATEGORY" val="diagram"/>
  <p:tag name="KSO_WM_TEMPLATE_INDEX" val="20205778"/>
  <p:tag name="KSO_WM_UNIT_LAYERLEVEL" val="1_1_1"/>
  <p:tag name="KSO_WM_TAG_VERSION" val="1.0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5778_2*l_h_i*1_1_1"/>
  <p:tag name="KSO_WM_TEMPLATE_CATEGORY" val="diagram"/>
  <p:tag name="KSO_WM_TEMPLATE_INDEX" val="20205778"/>
  <p:tag name="KSO_WM_UNIT_LAYERLEVEL" val="1_1_1"/>
  <p:tag name="KSO_WM_TAG_VERSION" val="1.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5778_2*l_h_i*1_2_1"/>
  <p:tag name="KSO_WM_TEMPLATE_CATEGORY" val="diagram"/>
  <p:tag name="KSO_WM_TEMPLATE_INDEX" val="20205778"/>
  <p:tag name="KSO_WM_UNIT_LAYERLEVEL" val="1_1_1"/>
  <p:tag name="KSO_WM_TAG_VERSION" val="1.0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5778_2*l_h_f*1_2_1"/>
  <p:tag name="KSO_WM_TEMPLATE_CATEGORY" val="diagram"/>
  <p:tag name="KSO_WM_TEMPLATE_INDEX" val="20205778"/>
  <p:tag name="KSO_WM_UNIT_LAYERLEVEL" val="1_1_1"/>
  <p:tag name="KSO_WM_TAG_VERSION" val="1.0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  <p:tag name="RESOURCE_RECORD_KEY" val="{&quot;65&quot;:[20238441],&quot;70&quot;:[3314155]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05778_2*l_h_i*1_1_2"/>
  <p:tag name="KSO_WM_TEMPLATE_CATEGORY" val="diagram"/>
  <p:tag name="KSO_WM_TEMPLATE_INDEX" val="20205778"/>
  <p:tag name="KSO_WM_UNIT_LAYERLEVEL" val="1_1_1"/>
  <p:tag name="KSO_WM_TAG_VERSION" val="1.0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05778_2*l_h_i*1_2_2"/>
  <p:tag name="KSO_WM_TEMPLATE_CATEGORY" val="diagram"/>
  <p:tag name="KSO_WM_TEMPLATE_INDEX" val="20205778"/>
  <p:tag name="KSO_WM_UNIT_LAYERLEVEL" val="1_1_1"/>
  <p:tag name="KSO_WM_TAG_VERSION" val="1.0"/>
  <p:tag name="KSO_WM_UNIT_LINE_FORE_SCHEMECOLOR_INDEX_BRIGHTNESS" val="0"/>
  <p:tag name="KSO_WM_UNIT_LINE_FORE_SCHEMECOLOR_INDEX" val="6"/>
  <p:tag name="KSO_WM_UNIT_LINE_FILL_TYPE" val="2"/>
  <p:tag name="KSO_WM_UNIT_USESOURCEFORMAT_APPLY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5778_2*l_h_i*1_3_1"/>
  <p:tag name="KSO_WM_TEMPLATE_CATEGORY" val="diagram"/>
  <p:tag name="KSO_WM_TEMPLATE_INDEX" val="20205778"/>
  <p:tag name="KSO_WM_UNIT_LAYERLEVEL" val="1_1_1"/>
  <p:tag name="KSO_WM_TAG_VERSION" val="1.0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5778_2*l_h_f*1_3_1"/>
  <p:tag name="KSO_WM_TEMPLATE_CATEGORY" val="diagram"/>
  <p:tag name="KSO_WM_TEMPLATE_INDEX" val="20205778"/>
  <p:tag name="KSO_WM_UNIT_LAYERLEVEL" val="1_1_1"/>
  <p:tag name="KSO_WM_TAG_VERSION" val="1.0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05778_2*l_h_i*1_3_2"/>
  <p:tag name="KSO_WM_TEMPLATE_CATEGORY" val="diagram"/>
  <p:tag name="KSO_WM_TEMPLATE_INDEX" val="20205778"/>
  <p:tag name="KSO_WM_UNIT_LAYERLEVEL" val="1_1_1"/>
  <p:tag name="KSO_WM_TAG_VERSION" val="1.0"/>
  <p:tag name="KSO_WM_UNIT_LINE_FORE_SCHEMECOLOR_INDEX_BRIGHTNESS" val="0"/>
  <p:tag name="KSO_WM_UNIT_LINE_FORE_SCHEMECOLOR_INDEX" val="7"/>
  <p:tag name="KSO_WM_UNIT_LINE_FILL_TYPE" val="2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05778_2*l_h_i*1_1_1"/>
  <p:tag name="KSO_WM_TEMPLATE_CATEGORY" val="diagram"/>
  <p:tag name="KSO_WM_TEMPLATE_INDEX" val="20205778"/>
  <p:tag name="KSO_WM_UNIT_LAYERLEVEL" val="1_1_1"/>
  <p:tag name="KSO_WM_TAG_VERSION" val="1.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05778_2*l_h_i*1_2_1"/>
  <p:tag name="KSO_WM_TEMPLATE_CATEGORY" val="diagram"/>
  <p:tag name="KSO_WM_TEMPLATE_INDEX" val="20205778"/>
  <p:tag name="KSO_WM_UNIT_LAYERLEVEL" val="1_1_1"/>
  <p:tag name="KSO_WM_TAG_VERSION" val="1.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05778_2*l_h_i*1_3_1"/>
  <p:tag name="KSO_WM_TEMPLATE_CATEGORY" val="diagram"/>
  <p:tag name="KSO_WM_TEMPLATE_INDEX" val="20205778"/>
  <p:tag name="KSO_WM_UNIT_LAYERLEVEL" val="1_1_1"/>
  <p:tag name="KSO_WM_TAG_VERSION" val="1.0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  <p:tag name="RESOURCE_RECORD_KEY" val="{&quot;65&quot;:[20238441],&quot;70&quot;:[3314155]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441_1*a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PRESET_TEXT" val="单击此处添加标题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441_1*a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PRESET_TEXT" val="单击此处添加标题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2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067_2*m_h_a*1_3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3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067_2*m_h_f*1_3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54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1067_2*m_h_a*1_4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3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1067_2*m_h_f*1_4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067_2*m_h_a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067_2*m_h_f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067_2*m_h_a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3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067_2*m_h_f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54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1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1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1"/>
  <p:tag name="KSO_WM_DIAGRAM_USE_COLOR_VALUE" val="{&quot;color_scheme&quot;:1,&quot;color_type&quot;:1,&quot;theme_color_indexes&quot;:[5,6,5,6,5,6]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2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2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2"/>
  <p:tag name="KSO_WM_DIAGRAM_USE_COLOR_VALUE" val="{&quot;color_scheme&quot;:1,&quot;color_type&quot;:1,&quot;theme_color_indexes&quot;:[5,6,5,6,5,6]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3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3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7,&quot;pos&quot;:0.8999999761581421,&quot;transparency&quot;:0},{&quot;brightness&quot;:0,&quot;colorType&quot;:1,&quot;foreColorIndex&quot;:7,&quot;pos&quot;:0.3700000047683716,&quot;transparency&quot;:0}],&quot;type&quot;:3},&quot;glow&quot;:{&quot;colorType&quot;:0},&quot;line&quot;:{&quot;type&quot;:0},&quot;shadow&quot;:{&quot;brightness&quot;:0,&quot;colorType&quot;:1,&quot;foreColorIndex&quot;:7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3"/>
  <p:tag name="KSO_WM_DIAGRAM_USE_COLOR_VALUE" val="{&quot;color_scheme&quot;:1,&quot;color_type&quot;:1,&quot;theme_color_indexes&quot;:[5,6,5,6,5,6]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67_2*m_h_i*1_4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4_1"/>
  <p:tag name="KSO_WM_UNIT_SUBTYPE" val="d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gradient&quot;:[{&quot;brightness&quot;:0.4000000059604645,&quot;colorType&quot;:1,&quot;foreColorIndex&quot;:8,&quot;pos&quot;:0.25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04"/>
  <p:tag name="KSO_WM_DIAGRAM_USE_COLOR_VALUE" val="{&quot;color_scheme&quot;:1,&quot;color_type&quot;:1,&quot;theme_color_indexes&quot;:[5,6,5,6,5,6]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  <p:tag name="RESOURCE_RECORD_KEY" val="{&quot;65&quot;:[20238441],&quot;70&quot;:[3314155]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441_1*a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PRESET_TEXT" val="单击此处添加标题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2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1067_2*m_h_a*1_4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3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1067_2*m_h_f*1_4_1"/>
  <p:tag name="KSO_WM_TEMPLATE_CATEGORY" val="diagram"/>
  <p:tag name="KSO_WM_TEMPLATE_INDEX" val="20231067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5"/>
  <p:tag name="KSO_WM_DIAGRAM_MIN_ITEMCNT" val="3"/>
  <p:tag name="KSO_WM_DIAGRAM_VIRTUALLY_FRAME" val="{&quot;height&quot;:308.45001220703125,&quot;left&quot;:-20.24681983767532,&quot;top&quot;:68.87259232168125,&quot;width&quot;:832.5411987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&#10;文字是您思想的提炼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1831</Words>
  <Application>Microsoft Office PowerPoint</Application>
  <PresentationFormat>自定义</PresentationFormat>
  <Paragraphs>246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Microsoft JhengHei UI Light</vt:lpstr>
      <vt:lpstr>黑体</vt:lpstr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01 内容玩法一期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 小程序商城订单重构</vt:lpstr>
      <vt:lpstr>03 商家后台限时直降功能迭代</vt:lpstr>
      <vt:lpstr>04 其他工作成果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王俊然5</cp:lastModifiedBy>
  <cp:revision>92</cp:revision>
  <dcterms:created xsi:type="dcterms:W3CDTF">2019-07-13T07:35:00Z</dcterms:created>
  <dcterms:modified xsi:type="dcterms:W3CDTF">2024-08-19T03:07:17Z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D3E562BB24AE42F2A0CFC282FE340452_13</vt:lpwstr>
  </property>
  <property fmtid="{D5CDD505-2E9C-101B-9397-08002B2CF9AE}" pid="3" name="KSOProductBuildVer">
    <vt:lpwstr>2052-12.1.0.17827</vt:lpwstr>
  </property>
</Properties>
</file>